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7"/>
  </p:notesMasterIdLst>
  <p:sldIdLst>
    <p:sldId id="2147479902" r:id="rId3"/>
    <p:sldId id="2147479999" r:id="rId4"/>
    <p:sldId id="2147479973" r:id="rId5"/>
    <p:sldId id="2147480010" r:id="rId6"/>
    <p:sldId id="2147479967" r:id="rId7"/>
    <p:sldId id="2147480001" r:id="rId8"/>
    <p:sldId id="2147480016" r:id="rId9"/>
    <p:sldId id="2147480018" r:id="rId10"/>
    <p:sldId id="2147480022" r:id="rId11"/>
    <p:sldId id="2147480023" r:id="rId12"/>
    <p:sldId id="2147480931" r:id="rId13"/>
    <p:sldId id="2147480024" r:id="rId14"/>
    <p:sldId id="2147480190" r:id="rId15"/>
    <p:sldId id="2147480527" r:id="rId16"/>
    <p:sldId id="2147480528" r:id="rId17"/>
    <p:sldId id="2147480922" r:id="rId18"/>
    <p:sldId id="2147480923" r:id="rId19"/>
    <p:sldId id="2147480926" r:id="rId20"/>
    <p:sldId id="2147480393" r:id="rId21"/>
    <p:sldId id="2147480930" r:id="rId22"/>
    <p:sldId id="2147480924" r:id="rId23"/>
    <p:sldId id="2147480934" r:id="rId24"/>
    <p:sldId id="2147480933" r:id="rId25"/>
    <p:sldId id="214748001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630DF9-72D7-8E4A-8922-C84A391B3964}" v="13" dt="2024-09-20T16:18:49.2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94" autoAdjust="0"/>
    <p:restoredTop sz="94669"/>
  </p:normalViewPr>
  <p:slideViewPr>
    <p:cSldViewPr snapToGrid="0">
      <p:cViewPr>
        <p:scale>
          <a:sx n="98" d="100"/>
          <a:sy n="98" d="100"/>
        </p:scale>
        <p:origin x="144"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na Baucom" userId="31c3c941-68f9-4c17-9dae-c4bc275d904a" providerId="ADAL" clId="{1D630DF9-72D7-8E4A-8922-C84A391B3964}"/>
    <pc:docChg chg="undo custSel addSld delSld modSld">
      <pc:chgData name="D'Anna Baucom" userId="31c3c941-68f9-4c17-9dae-c4bc275d904a" providerId="ADAL" clId="{1D630DF9-72D7-8E4A-8922-C84A391B3964}" dt="2024-09-20T16:21:05.691" v="164" actId="26606"/>
      <pc:docMkLst>
        <pc:docMk/>
      </pc:docMkLst>
      <pc:sldChg chg="modSp mod">
        <pc:chgData name="D'Anna Baucom" userId="31c3c941-68f9-4c17-9dae-c4bc275d904a" providerId="ADAL" clId="{1D630DF9-72D7-8E4A-8922-C84A391B3964}" dt="2024-09-12T14:59:16.035" v="13" actId="20577"/>
        <pc:sldMkLst>
          <pc:docMk/>
          <pc:sldMk cId="402360083" sldId="2147479902"/>
        </pc:sldMkLst>
        <pc:spChg chg="mod">
          <ac:chgData name="D'Anna Baucom" userId="31c3c941-68f9-4c17-9dae-c4bc275d904a" providerId="ADAL" clId="{1D630DF9-72D7-8E4A-8922-C84A391B3964}" dt="2024-09-12T14:59:16.035" v="13" actId="20577"/>
          <ac:spMkLst>
            <pc:docMk/>
            <pc:sldMk cId="402360083" sldId="2147479902"/>
            <ac:spMk id="2" creationId="{913A7412-ECBD-1445-DBAE-23CE10CBC8BC}"/>
          </ac:spMkLst>
        </pc:spChg>
      </pc:sldChg>
      <pc:sldChg chg="addSp delSp modSp mod">
        <pc:chgData name="D'Anna Baucom" userId="31c3c941-68f9-4c17-9dae-c4bc275d904a" providerId="ADAL" clId="{1D630DF9-72D7-8E4A-8922-C84A391B3964}" dt="2024-09-20T16:17:05.865" v="132" actId="14100"/>
        <pc:sldMkLst>
          <pc:docMk/>
          <pc:sldMk cId="2031758698" sldId="2147480011"/>
        </pc:sldMkLst>
        <pc:spChg chg="add mod">
          <ac:chgData name="D'Anna Baucom" userId="31c3c941-68f9-4c17-9dae-c4bc275d904a" providerId="ADAL" clId="{1D630DF9-72D7-8E4A-8922-C84A391B3964}" dt="2024-09-20T16:17:05.865" v="132" actId="14100"/>
          <ac:spMkLst>
            <pc:docMk/>
            <pc:sldMk cId="2031758698" sldId="2147480011"/>
            <ac:spMk id="3" creationId="{57A31B63-C1DA-CC67-1BED-33FD5552A5B8}"/>
          </ac:spMkLst>
        </pc:spChg>
        <pc:spChg chg="del mod">
          <ac:chgData name="D'Anna Baucom" userId="31c3c941-68f9-4c17-9dae-c4bc275d904a" providerId="ADAL" clId="{1D630DF9-72D7-8E4A-8922-C84A391B3964}" dt="2024-09-20T16:16:38.111" v="125" actId="21"/>
          <ac:spMkLst>
            <pc:docMk/>
            <pc:sldMk cId="2031758698" sldId="2147480011"/>
            <ac:spMk id="6" creationId="{89795EF3-C195-DEEB-EB7D-1EB9FF87F7AF}"/>
          </ac:spMkLst>
        </pc:spChg>
        <pc:spChg chg="mod">
          <ac:chgData name="D'Anna Baucom" userId="31c3c941-68f9-4c17-9dae-c4bc275d904a" providerId="ADAL" clId="{1D630DF9-72D7-8E4A-8922-C84A391B3964}" dt="2024-09-12T15:09:13.115" v="73" actId="20577"/>
          <ac:spMkLst>
            <pc:docMk/>
            <pc:sldMk cId="2031758698" sldId="2147480011"/>
            <ac:spMk id="9" creationId="{BF0AC6FD-116C-97C8-64AD-E44353767030}"/>
          </ac:spMkLst>
        </pc:spChg>
        <pc:picChg chg="add mod">
          <ac:chgData name="D'Anna Baucom" userId="31c3c941-68f9-4c17-9dae-c4bc275d904a" providerId="ADAL" clId="{1D630DF9-72D7-8E4A-8922-C84A391B3964}" dt="2024-09-20T16:17:05.865" v="132" actId="14100"/>
          <ac:picMkLst>
            <pc:docMk/>
            <pc:sldMk cId="2031758698" sldId="2147480011"/>
            <ac:picMk id="4" creationId="{6D0F451E-04C7-327F-BD8B-768C1B15D688}"/>
          </ac:picMkLst>
        </pc:picChg>
        <pc:picChg chg="add del mod">
          <ac:chgData name="D'Anna Baucom" userId="31c3c941-68f9-4c17-9dae-c4bc275d904a" providerId="ADAL" clId="{1D630DF9-72D7-8E4A-8922-C84A391B3964}" dt="2024-09-12T15:08:38.154" v="18" actId="21"/>
          <ac:picMkLst>
            <pc:docMk/>
            <pc:sldMk cId="2031758698" sldId="2147480011"/>
            <ac:picMk id="4" creationId="{6E405B93-EE12-5EB7-4F11-F8355EA894EE}"/>
          </ac:picMkLst>
        </pc:picChg>
        <pc:picChg chg="add del mod">
          <ac:chgData name="D'Anna Baucom" userId="31c3c941-68f9-4c17-9dae-c4bc275d904a" providerId="ADAL" clId="{1D630DF9-72D7-8E4A-8922-C84A391B3964}" dt="2024-09-20T16:16:38.111" v="125" actId="21"/>
          <ac:picMkLst>
            <pc:docMk/>
            <pc:sldMk cId="2031758698" sldId="2147480011"/>
            <ac:picMk id="1026" creationId="{4A531FFA-BCC0-F034-1178-E0AAED6563D7}"/>
          </ac:picMkLst>
        </pc:picChg>
      </pc:sldChg>
      <pc:sldChg chg="mod modShow">
        <pc:chgData name="D'Anna Baucom" userId="31c3c941-68f9-4c17-9dae-c4bc275d904a" providerId="ADAL" clId="{1D630DF9-72D7-8E4A-8922-C84A391B3964}" dt="2024-09-12T15:05:44.795" v="14" actId="729"/>
        <pc:sldMkLst>
          <pc:docMk/>
          <pc:sldMk cId="2121464058" sldId="2147480926"/>
        </pc:sldMkLst>
      </pc:sldChg>
      <pc:sldChg chg="addSp modSp new del mod">
        <pc:chgData name="D'Anna Baucom" userId="31c3c941-68f9-4c17-9dae-c4bc275d904a" providerId="ADAL" clId="{1D630DF9-72D7-8E4A-8922-C84A391B3964}" dt="2024-09-20T16:14:48.115" v="121" actId="2696"/>
        <pc:sldMkLst>
          <pc:docMk/>
          <pc:sldMk cId="1012427295" sldId="2147480932"/>
        </pc:sldMkLst>
        <pc:spChg chg="add mod">
          <ac:chgData name="D'Anna Baucom" userId="31c3c941-68f9-4c17-9dae-c4bc275d904a" providerId="ADAL" clId="{1D630DF9-72D7-8E4A-8922-C84A391B3964}" dt="2024-09-20T16:13:24.189" v="93" actId="20577"/>
          <ac:spMkLst>
            <pc:docMk/>
            <pc:sldMk cId="1012427295" sldId="2147480932"/>
            <ac:spMk id="5" creationId="{F4D40DB6-FBEC-E9F0-9D4A-BEBE5469679A}"/>
          </ac:spMkLst>
        </pc:spChg>
      </pc:sldChg>
      <pc:sldChg chg="addSp delSp modSp new mod setBg">
        <pc:chgData name="D'Anna Baucom" userId="31c3c941-68f9-4c17-9dae-c4bc275d904a" providerId="ADAL" clId="{1D630DF9-72D7-8E4A-8922-C84A391B3964}" dt="2024-09-20T16:21:05.691" v="164" actId="26606"/>
        <pc:sldMkLst>
          <pc:docMk/>
          <pc:sldMk cId="2465172261" sldId="2147480933"/>
        </pc:sldMkLst>
        <pc:spChg chg="mod">
          <ac:chgData name="D'Anna Baucom" userId="31c3c941-68f9-4c17-9dae-c4bc275d904a" providerId="ADAL" clId="{1D630DF9-72D7-8E4A-8922-C84A391B3964}" dt="2024-09-20T16:21:05.691" v="164" actId="26606"/>
          <ac:spMkLst>
            <pc:docMk/>
            <pc:sldMk cId="2465172261" sldId="2147480933"/>
            <ac:spMk id="2" creationId="{E2CAE200-269C-704E-2B3D-DD8780D577BE}"/>
          </ac:spMkLst>
        </pc:spChg>
        <pc:spChg chg="mod">
          <ac:chgData name="D'Anna Baucom" userId="31c3c941-68f9-4c17-9dae-c4bc275d904a" providerId="ADAL" clId="{1D630DF9-72D7-8E4A-8922-C84A391B3964}" dt="2024-09-20T16:21:05.691" v="164" actId="26606"/>
          <ac:spMkLst>
            <pc:docMk/>
            <pc:sldMk cId="2465172261" sldId="2147480933"/>
            <ac:spMk id="3" creationId="{47964EC8-42BB-70D2-46DD-F8D4BFAE3063}"/>
          </ac:spMkLst>
        </pc:spChg>
        <pc:spChg chg="add">
          <ac:chgData name="D'Anna Baucom" userId="31c3c941-68f9-4c17-9dae-c4bc275d904a" providerId="ADAL" clId="{1D630DF9-72D7-8E4A-8922-C84A391B3964}" dt="2024-09-20T16:21:05.691" v="164" actId="26606"/>
          <ac:spMkLst>
            <pc:docMk/>
            <pc:sldMk cId="2465172261" sldId="2147480933"/>
            <ac:spMk id="8" creationId="{09588DA8-065E-4F6F-8EFD-43104AB2E0CF}"/>
          </ac:spMkLst>
        </pc:spChg>
        <pc:spChg chg="add del">
          <ac:chgData name="D'Anna Baucom" userId="31c3c941-68f9-4c17-9dae-c4bc275d904a" providerId="ADAL" clId="{1D630DF9-72D7-8E4A-8922-C84A391B3964}" dt="2024-09-20T16:21:02.047" v="161" actId="26606"/>
          <ac:spMkLst>
            <pc:docMk/>
            <pc:sldMk cId="2465172261" sldId="2147480933"/>
            <ac:spMk id="9" creationId="{3ECBE1F1-D69B-4AFA-ABD5-8E41720EF6DE}"/>
          </ac:spMkLst>
        </pc:spChg>
        <pc:spChg chg="add">
          <ac:chgData name="D'Anna Baucom" userId="31c3c941-68f9-4c17-9dae-c4bc275d904a" providerId="ADAL" clId="{1D630DF9-72D7-8E4A-8922-C84A391B3964}" dt="2024-09-20T16:21:05.691" v="164" actId="26606"/>
          <ac:spMkLst>
            <pc:docMk/>
            <pc:sldMk cId="2465172261" sldId="2147480933"/>
            <ac:spMk id="10" creationId="{C4285719-470E-454C-AF62-8323075F1F5B}"/>
          </ac:spMkLst>
        </pc:spChg>
        <pc:spChg chg="add del">
          <ac:chgData name="D'Anna Baucom" userId="31c3c941-68f9-4c17-9dae-c4bc275d904a" providerId="ADAL" clId="{1D630DF9-72D7-8E4A-8922-C84A391B3964}" dt="2024-09-20T16:21:02.047" v="161" actId="26606"/>
          <ac:spMkLst>
            <pc:docMk/>
            <pc:sldMk cId="2465172261" sldId="2147480933"/>
            <ac:spMk id="11" creationId="{603A6265-E10C-4B85-9C20-E75FCAF9CC63}"/>
          </ac:spMkLst>
        </pc:spChg>
        <pc:spChg chg="add">
          <ac:chgData name="D'Anna Baucom" userId="31c3c941-68f9-4c17-9dae-c4bc275d904a" providerId="ADAL" clId="{1D630DF9-72D7-8E4A-8922-C84A391B3964}" dt="2024-09-20T16:21:05.691" v="164" actId="26606"/>
          <ac:spMkLst>
            <pc:docMk/>
            <pc:sldMk cId="2465172261" sldId="2147480933"/>
            <ac:spMk id="12" creationId="{CD9FE4EF-C4D8-49A0-B2FF-81D8DB7D8A24}"/>
          </ac:spMkLst>
        </pc:spChg>
        <pc:spChg chg="add del">
          <ac:chgData name="D'Anna Baucom" userId="31c3c941-68f9-4c17-9dae-c4bc275d904a" providerId="ADAL" clId="{1D630DF9-72D7-8E4A-8922-C84A391B3964}" dt="2024-09-20T16:21:05.667" v="163" actId="26606"/>
          <ac:spMkLst>
            <pc:docMk/>
            <pc:sldMk cId="2465172261" sldId="2147480933"/>
            <ac:spMk id="13" creationId="{9F7D5CDA-D291-4307-BF55-1381FED29634}"/>
          </ac:spMkLst>
        </pc:spChg>
        <pc:spChg chg="add">
          <ac:chgData name="D'Anna Baucom" userId="31c3c941-68f9-4c17-9dae-c4bc275d904a" providerId="ADAL" clId="{1D630DF9-72D7-8E4A-8922-C84A391B3964}" dt="2024-09-20T16:21:05.691" v="164" actId="26606"/>
          <ac:spMkLst>
            <pc:docMk/>
            <pc:sldMk cId="2465172261" sldId="2147480933"/>
            <ac:spMk id="16" creationId="{D2B78728-A580-49A7-84F9-6EF6F583ADE0}"/>
          </ac:spMkLst>
        </pc:spChg>
        <pc:spChg chg="add">
          <ac:chgData name="D'Anna Baucom" userId="31c3c941-68f9-4c17-9dae-c4bc275d904a" providerId="ADAL" clId="{1D630DF9-72D7-8E4A-8922-C84A391B3964}" dt="2024-09-20T16:21:05.691" v="164" actId="26606"/>
          <ac:spMkLst>
            <pc:docMk/>
            <pc:sldMk cId="2465172261" sldId="2147480933"/>
            <ac:spMk id="17" creationId="{4300840D-0A0B-4512-BACA-B439D5B9C57C}"/>
          </ac:spMkLst>
        </pc:spChg>
        <pc:spChg chg="add">
          <ac:chgData name="D'Anna Baucom" userId="31c3c941-68f9-4c17-9dae-c4bc275d904a" providerId="ADAL" clId="{1D630DF9-72D7-8E4A-8922-C84A391B3964}" dt="2024-09-20T16:21:05.691" v="164" actId="26606"/>
          <ac:spMkLst>
            <pc:docMk/>
            <pc:sldMk cId="2465172261" sldId="2147480933"/>
            <ac:spMk id="18" creationId="{38FAA1A1-D861-433F-88FA-1E9D6FD31D11}"/>
          </ac:spMkLst>
        </pc:spChg>
        <pc:spChg chg="add">
          <ac:chgData name="D'Anna Baucom" userId="31c3c941-68f9-4c17-9dae-c4bc275d904a" providerId="ADAL" clId="{1D630DF9-72D7-8E4A-8922-C84A391B3964}" dt="2024-09-20T16:21:05.691" v="164" actId="26606"/>
          <ac:spMkLst>
            <pc:docMk/>
            <pc:sldMk cId="2465172261" sldId="2147480933"/>
            <ac:spMk id="20" creationId="{8D71EDA1-87BF-4D5D-AB79-F346FD19278A}"/>
          </ac:spMkLst>
        </pc:spChg>
        <pc:picChg chg="add del">
          <ac:chgData name="D'Anna Baucom" userId="31c3c941-68f9-4c17-9dae-c4bc275d904a" providerId="ADAL" clId="{1D630DF9-72D7-8E4A-8922-C84A391B3964}" dt="2024-09-20T16:21:02.047" v="161" actId="26606"/>
          <ac:picMkLst>
            <pc:docMk/>
            <pc:sldMk cId="2465172261" sldId="2147480933"/>
            <ac:picMk id="5" creationId="{365B09AC-CA72-3060-2FDB-B0937DAD9473}"/>
          </ac:picMkLst>
        </pc:picChg>
        <pc:picChg chg="add del">
          <ac:chgData name="D'Anna Baucom" userId="31c3c941-68f9-4c17-9dae-c4bc275d904a" providerId="ADAL" clId="{1D630DF9-72D7-8E4A-8922-C84A391B3964}" dt="2024-09-20T16:21:05.667" v="163" actId="26606"/>
          <ac:picMkLst>
            <pc:docMk/>
            <pc:sldMk cId="2465172261" sldId="2147480933"/>
            <ac:picMk id="14" creationId="{09A42BFC-DE4C-DDA4-5AA8-BC29C99B42A4}"/>
          </ac:picMkLst>
        </pc:picChg>
      </pc:sldChg>
      <pc:sldChg chg="addSp delSp modSp new mod setBg">
        <pc:chgData name="D'Anna Baucom" userId="31c3c941-68f9-4c17-9dae-c4bc275d904a" providerId="ADAL" clId="{1D630DF9-72D7-8E4A-8922-C84A391B3964}" dt="2024-09-20T16:20:44.097" v="159" actId="1076"/>
        <pc:sldMkLst>
          <pc:docMk/>
          <pc:sldMk cId="3207134128" sldId="2147480934"/>
        </pc:sldMkLst>
        <pc:spChg chg="del mod">
          <ac:chgData name="D'Anna Baucom" userId="31c3c941-68f9-4c17-9dae-c4bc275d904a" providerId="ADAL" clId="{1D630DF9-72D7-8E4A-8922-C84A391B3964}" dt="2024-09-20T16:19:01.693" v="140" actId="26606"/>
          <ac:spMkLst>
            <pc:docMk/>
            <pc:sldMk cId="3207134128" sldId="2147480934"/>
            <ac:spMk id="2" creationId="{939BE133-D284-61BF-E536-F8B23BA497C9}"/>
          </ac:spMkLst>
        </pc:spChg>
        <pc:spChg chg="del mod ord">
          <ac:chgData name="D'Anna Baucom" userId="31c3c941-68f9-4c17-9dae-c4bc275d904a" providerId="ADAL" clId="{1D630DF9-72D7-8E4A-8922-C84A391B3964}" dt="2024-09-20T16:19:01.693" v="140" actId="26606"/>
          <ac:spMkLst>
            <pc:docMk/>
            <pc:sldMk cId="3207134128" sldId="2147480934"/>
            <ac:spMk id="3" creationId="{BD315564-CDD3-8A62-8563-00B3D8AAF235}"/>
          </ac:spMkLst>
        </pc:spChg>
        <pc:spChg chg="add del">
          <ac:chgData name="D'Anna Baucom" userId="31c3c941-68f9-4c17-9dae-c4bc275d904a" providerId="ADAL" clId="{1D630DF9-72D7-8E4A-8922-C84A391B3964}" dt="2024-09-20T16:19:32.426" v="150" actId="26606"/>
          <ac:spMkLst>
            <pc:docMk/>
            <pc:sldMk cId="3207134128" sldId="2147480934"/>
            <ac:spMk id="6" creationId="{AB8C311F-7253-4AED-9701-7FC0708C41C7}"/>
          </ac:spMkLst>
        </pc:spChg>
        <pc:spChg chg="add del">
          <ac:chgData name="D'Anna Baucom" userId="31c3c941-68f9-4c17-9dae-c4bc275d904a" providerId="ADAL" clId="{1D630DF9-72D7-8E4A-8922-C84A391B3964}" dt="2024-09-20T16:19:32.426" v="150" actId="26606"/>
          <ac:spMkLst>
            <pc:docMk/>
            <pc:sldMk cId="3207134128" sldId="2147480934"/>
            <ac:spMk id="7" creationId="{E2384209-CB15-4CDF-9D31-C44FD9A3F20D}"/>
          </ac:spMkLst>
        </pc:spChg>
        <pc:spChg chg="add del">
          <ac:chgData name="D'Anna Baucom" userId="31c3c941-68f9-4c17-9dae-c4bc275d904a" providerId="ADAL" clId="{1D630DF9-72D7-8E4A-8922-C84A391B3964}" dt="2024-09-20T16:19:32.426" v="150" actId="26606"/>
          <ac:spMkLst>
            <pc:docMk/>
            <pc:sldMk cId="3207134128" sldId="2147480934"/>
            <ac:spMk id="8" creationId="{2633B3B5-CC90-43F0-8714-D31D1F3F0209}"/>
          </ac:spMkLst>
        </pc:spChg>
        <pc:spChg chg="add del">
          <ac:chgData name="D'Anna Baucom" userId="31c3c941-68f9-4c17-9dae-c4bc275d904a" providerId="ADAL" clId="{1D630DF9-72D7-8E4A-8922-C84A391B3964}" dt="2024-09-20T16:18:59.054" v="137" actId="26606"/>
          <ac:spMkLst>
            <pc:docMk/>
            <pc:sldMk cId="3207134128" sldId="2147480934"/>
            <ac:spMk id="9" creationId="{F13C74B1-5B17-4795-BED0-7140497B445A}"/>
          </ac:spMkLst>
        </pc:spChg>
        <pc:spChg chg="add del">
          <ac:chgData name="D'Anna Baucom" userId="31c3c941-68f9-4c17-9dae-c4bc275d904a" providerId="ADAL" clId="{1D630DF9-72D7-8E4A-8922-C84A391B3964}" dt="2024-09-20T16:19:32.426" v="150" actId="26606"/>
          <ac:spMkLst>
            <pc:docMk/>
            <pc:sldMk cId="3207134128" sldId="2147480934"/>
            <ac:spMk id="10" creationId="{A8D57A06-A426-446D-B02C-A2DC6B62E45E}"/>
          </ac:spMkLst>
        </pc:spChg>
        <pc:spChg chg="add del">
          <ac:chgData name="D'Anna Baucom" userId="31c3c941-68f9-4c17-9dae-c4bc275d904a" providerId="ADAL" clId="{1D630DF9-72D7-8E4A-8922-C84A391B3964}" dt="2024-09-20T16:18:59.054" v="137" actId="26606"/>
          <ac:spMkLst>
            <pc:docMk/>
            <pc:sldMk cId="3207134128" sldId="2147480934"/>
            <ac:spMk id="11" creationId="{D4974D33-8DC5-464E-8C6D-BE58F0669C17}"/>
          </ac:spMkLst>
        </pc:spChg>
        <pc:spChg chg="add del">
          <ac:chgData name="D'Anna Baucom" userId="31c3c941-68f9-4c17-9dae-c4bc275d904a" providerId="ADAL" clId="{1D630DF9-72D7-8E4A-8922-C84A391B3964}" dt="2024-09-20T16:19:46.715" v="152" actId="26606"/>
          <ac:spMkLst>
            <pc:docMk/>
            <pc:sldMk cId="3207134128" sldId="2147480934"/>
            <ac:spMk id="12" creationId="{0B761509-3B9A-49A6-A84B-C3D86811697D}"/>
          </ac:spMkLst>
        </pc:spChg>
        <pc:spChg chg="add del">
          <ac:chgData name="D'Anna Baucom" userId="31c3c941-68f9-4c17-9dae-c4bc275d904a" providerId="ADAL" clId="{1D630DF9-72D7-8E4A-8922-C84A391B3964}" dt="2024-09-20T16:19:01.686" v="139" actId="26606"/>
          <ac:spMkLst>
            <pc:docMk/>
            <pc:sldMk cId="3207134128" sldId="2147480934"/>
            <ac:spMk id="13" creationId="{6437CC72-F4A8-4DC3-AFAB-D22C482C8100}"/>
          </ac:spMkLst>
        </pc:spChg>
        <pc:spChg chg="add del">
          <ac:chgData name="D'Anna Baucom" userId="31c3c941-68f9-4c17-9dae-c4bc275d904a" providerId="ADAL" clId="{1D630DF9-72D7-8E4A-8922-C84A391B3964}" dt="2024-09-20T16:19:01.686" v="139" actId="26606"/>
          <ac:spMkLst>
            <pc:docMk/>
            <pc:sldMk cId="3207134128" sldId="2147480934"/>
            <ac:spMk id="14" creationId="{3346177D-ADC4-4968-B747-5CFCD390B5B9}"/>
          </ac:spMkLst>
        </pc:spChg>
        <pc:spChg chg="add del">
          <ac:chgData name="D'Anna Baucom" userId="31c3c941-68f9-4c17-9dae-c4bc275d904a" providerId="ADAL" clId="{1D630DF9-72D7-8E4A-8922-C84A391B3964}" dt="2024-09-20T16:19:01.686" v="139" actId="26606"/>
          <ac:spMkLst>
            <pc:docMk/>
            <pc:sldMk cId="3207134128" sldId="2147480934"/>
            <ac:spMk id="15" creationId="{0844A943-BF79-4FEA-ABB1-3BD54D236606}"/>
          </ac:spMkLst>
        </pc:spChg>
        <pc:spChg chg="add del">
          <ac:chgData name="D'Anna Baucom" userId="31c3c941-68f9-4c17-9dae-c4bc275d904a" providerId="ADAL" clId="{1D630DF9-72D7-8E4A-8922-C84A391B3964}" dt="2024-09-20T16:19:46.715" v="152" actId="26606"/>
          <ac:spMkLst>
            <pc:docMk/>
            <pc:sldMk cId="3207134128" sldId="2147480934"/>
            <ac:spMk id="17" creationId="{91DE43FD-EB47-414A-B0AB-169B0FFFA527}"/>
          </ac:spMkLst>
        </pc:spChg>
        <pc:spChg chg="add del">
          <ac:chgData name="D'Anna Baucom" userId="31c3c941-68f9-4c17-9dae-c4bc275d904a" providerId="ADAL" clId="{1D630DF9-72D7-8E4A-8922-C84A391B3964}" dt="2024-09-20T16:20:13.095" v="156" actId="26606"/>
          <ac:spMkLst>
            <pc:docMk/>
            <pc:sldMk cId="3207134128" sldId="2147480934"/>
            <ac:spMk id="26" creationId="{86FF76B9-219D-4469-AF87-0236D29032F1}"/>
          </ac:spMkLst>
        </pc:spChg>
        <pc:spChg chg="add del">
          <ac:chgData name="D'Anna Baucom" userId="31c3c941-68f9-4c17-9dae-c4bc275d904a" providerId="ADAL" clId="{1D630DF9-72D7-8E4A-8922-C84A391B3964}" dt="2024-09-20T16:20:13.095" v="156" actId="26606"/>
          <ac:spMkLst>
            <pc:docMk/>
            <pc:sldMk cId="3207134128" sldId="2147480934"/>
            <ac:spMk id="32" creationId="{2E80C965-DB6D-4F81-9E9E-B027384D0BD6}"/>
          </ac:spMkLst>
        </pc:spChg>
        <pc:spChg chg="add del">
          <ac:chgData name="D'Anna Baucom" userId="31c3c941-68f9-4c17-9dae-c4bc275d904a" providerId="ADAL" clId="{1D630DF9-72D7-8E4A-8922-C84A391B3964}" dt="2024-09-20T16:20:13.095" v="156" actId="26606"/>
          <ac:spMkLst>
            <pc:docMk/>
            <pc:sldMk cId="3207134128" sldId="2147480934"/>
            <ac:spMk id="34" creationId="{633C5E46-DAC5-4661-9C87-22B08E2A512F}"/>
          </ac:spMkLst>
        </pc:spChg>
        <pc:spChg chg="add">
          <ac:chgData name="D'Anna Baucom" userId="31c3c941-68f9-4c17-9dae-c4bc275d904a" providerId="ADAL" clId="{1D630DF9-72D7-8E4A-8922-C84A391B3964}" dt="2024-09-20T16:20:13.095" v="156" actId="26606"/>
          <ac:spMkLst>
            <pc:docMk/>
            <pc:sldMk cId="3207134128" sldId="2147480934"/>
            <ac:spMk id="39" creationId="{86FF76B9-219D-4469-AF87-0236D29032F1}"/>
          </ac:spMkLst>
        </pc:spChg>
        <pc:spChg chg="add">
          <ac:chgData name="D'Anna Baucom" userId="31c3c941-68f9-4c17-9dae-c4bc275d904a" providerId="ADAL" clId="{1D630DF9-72D7-8E4A-8922-C84A391B3964}" dt="2024-09-20T16:20:13.095" v="156" actId="26606"/>
          <ac:spMkLst>
            <pc:docMk/>
            <pc:sldMk cId="3207134128" sldId="2147480934"/>
            <ac:spMk id="45" creationId="{2E80C965-DB6D-4F81-9E9E-B027384D0BD6}"/>
          </ac:spMkLst>
        </pc:spChg>
        <pc:spChg chg="add">
          <ac:chgData name="D'Anna Baucom" userId="31c3c941-68f9-4c17-9dae-c4bc275d904a" providerId="ADAL" clId="{1D630DF9-72D7-8E4A-8922-C84A391B3964}" dt="2024-09-20T16:20:13.095" v="156" actId="26606"/>
          <ac:spMkLst>
            <pc:docMk/>
            <pc:sldMk cId="3207134128" sldId="2147480934"/>
            <ac:spMk id="47" creationId="{633C5E46-DAC5-4661-9C87-22B08E2A512F}"/>
          </ac:spMkLst>
        </pc:spChg>
        <pc:grpChg chg="add del">
          <ac:chgData name="D'Anna Baucom" userId="31c3c941-68f9-4c17-9dae-c4bc275d904a" providerId="ADAL" clId="{1D630DF9-72D7-8E4A-8922-C84A391B3964}" dt="2024-09-20T16:19:46.715" v="152" actId="26606"/>
          <ac:grpSpMkLst>
            <pc:docMk/>
            <pc:sldMk cId="3207134128" sldId="2147480934"/>
            <ac:grpSpMk id="19" creationId="{58495BCC-CE77-4CC2-952E-846F41119FD5}"/>
          </ac:grpSpMkLst>
        </pc:grpChg>
        <pc:grpChg chg="add del">
          <ac:chgData name="D'Anna Baucom" userId="31c3c941-68f9-4c17-9dae-c4bc275d904a" providerId="ADAL" clId="{1D630DF9-72D7-8E4A-8922-C84A391B3964}" dt="2024-09-20T16:20:13.095" v="156" actId="26606"/>
          <ac:grpSpMkLst>
            <pc:docMk/>
            <pc:sldMk cId="3207134128" sldId="2147480934"/>
            <ac:grpSpMk id="28" creationId="{DB88BD78-87E1-424D-B479-C37D8E41B12E}"/>
          </ac:grpSpMkLst>
        </pc:grpChg>
        <pc:grpChg chg="add">
          <ac:chgData name="D'Anna Baucom" userId="31c3c941-68f9-4c17-9dae-c4bc275d904a" providerId="ADAL" clId="{1D630DF9-72D7-8E4A-8922-C84A391B3964}" dt="2024-09-20T16:20:13.095" v="156" actId="26606"/>
          <ac:grpSpMkLst>
            <pc:docMk/>
            <pc:sldMk cId="3207134128" sldId="2147480934"/>
            <ac:grpSpMk id="41" creationId="{DB88BD78-87E1-424D-B479-C37D8E41B12E}"/>
          </ac:grpSpMkLst>
        </pc:grpChg>
        <pc:picChg chg="add mod">
          <ac:chgData name="D'Anna Baucom" userId="31c3c941-68f9-4c17-9dae-c4bc275d904a" providerId="ADAL" clId="{1D630DF9-72D7-8E4A-8922-C84A391B3964}" dt="2024-09-20T16:20:44.097" v="159" actId="1076"/>
          <ac:picMkLst>
            <pc:docMk/>
            <pc:sldMk cId="3207134128" sldId="2147480934"/>
            <ac:picMk id="4" creationId="{879786A3-1EAF-6268-029C-3835832C30C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25247A-FB3D-4FCA-BB9D-617250F9437F}" type="datetimeFigureOut">
              <a:rPr lang="en-US" smtClean="0"/>
              <a:t>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379F63-1165-4C10-ADED-F1F99DB86E86}" type="slidenum">
              <a:rPr lang="en-US" smtClean="0"/>
              <a:t>‹#›</a:t>
            </a:fld>
            <a:endParaRPr lang="en-US"/>
          </a:p>
        </p:txBody>
      </p:sp>
    </p:spTree>
    <p:extLst>
      <p:ext uri="{BB962C8B-B14F-4D97-AF65-F5344CB8AC3E}">
        <p14:creationId xmlns:p14="http://schemas.microsoft.com/office/powerpoint/2010/main" val="2122882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FACILITATORS – Prepare for your seminar</a:t>
            </a:r>
          </a:p>
          <a:p>
            <a:r>
              <a:rPr lang="en-US" dirty="0"/>
              <a:t>Your goal</a:t>
            </a:r>
          </a:p>
          <a:p>
            <a:pPr lvl="2"/>
            <a:r>
              <a:rPr lang="en-US" dirty="0"/>
              <a:t>Seminar selling is designed as a marketing tool for you to </a:t>
            </a:r>
            <a:r>
              <a:rPr lang="en-US" b="1" dirty="0"/>
              <a:t>be of service and to show your expertise</a:t>
            </a:r>
            <a:r>
              <a:rPr lang="en-US" dirty="0"/>
              <a:t>. The goal of this seminar is two-fold:</a:t>
            </a:r>
          </a:p>
          <a:p>
            <a:pPr lvl="3"/>
            <a:r>
              <a:rPr lang="en-US" dirty="0"/>
              <a:t>To </a:t>
            </a:r>
            <a:r>
              <a:rPr lang="en-US" b="1" dirty="0"/>
              <a:t>EDUCATE</a:t>
            </a:r>
            <a:r>
              <a:rPr lang="en-US" dirty="0"/>
              <a:t> the audience on a concept important to their financial wellbeing. True education offers great tips and knowledge to take away.</a:t>
            </a:r>
          </a:p>
          <a:p>
            <a:pPr lvl="3"/>
            <a:r>
              <a:rPr lang="en-US" dirty="0"/>
              <a:t>To </a:t>
            </a:r>
            <a:r>
              <a:rPr lang="en-US" b="1" dirty="0"/>
              <a:t>IDENTIFY PROSPECTS </a:t>
            </a:r>
            <a:r>
              <a:rPr lang="en-US" dirty="0"/>
              <a:t>who will benefit from the various products offered, so that you follow up with them.</a:t>
            </a:r>
          </a:p>
          <a:p>
            <a:pPr lvl="2"/>
            <a:r>
              <a:rPr lang="en-US" b="1" dirty="0"/>
              <a:t>Seminar selling is a “soft sell.”</a:t>
            </a:r>
            <a:r>
              <a:rPr lang="en-US" dirty="0"/>
              <a:t> If you do it right—tell a story, provide useful information, and provide a compelling take-away idea—you’ll have several prospects by the end of your brief presentation.</a:t>
            </a:r>
          </a:p>
          <a:p>
            <a:r>
              <a:rPr lang="en-US" dirty="0"/>
              <a:t>Materials list</a:t>
            </a:r>
          </a:p>
          <a:p>
            <a:pPr lvl="2"/>
            <a:r>
              <a:rPr lang="en-US" u="sng" dirty="0"/>
              <a:t>Obtain a copy of the file </a:t>
            </a:r>
            <a:r>
              <a:rPr lang="en-US" b="1" u="sng" dirty="0">
                <a:solidFill>
                  <a:schemeClr val="accent1"/>
                </a:solidFill>
              </a:rPr>
              <a:t>amba_seminar_data_sheet_and_checklist.pdf</a:t>
            </a:r>
            <a:r>
              <a:rPr lang="en-US" b="1" u="sng" dirty="0"/>
              <a:t> </a:t>
            </a:r>
            <a:r>
              <a:rPr lang="en-US" u="sng" dirty="0"/>
              <a:t>for the complete preparation checklist</a:t>
            </a:r>
            <a:r>
              <a:rPr lang="en-US" dirty="0"/>
              <a:t>.</a:t>
            </a:r>
          </a:p>
          <a:p>
            <a:pPr lvl="2"/>
            <a:r>
              <a:rPr lang="en-US" b="1" dirty="0">
                <a:solidFill>
                  <a:srgbClr val="C00000"/>
                </a:solidFill>
              </a:rPr>
              <a:t>IMPORTANT</a:t>
            </a:r>
            <a:r>
              <a:rPr lang="en-US" dirty="0"/>
              <a:t>: </a:t>
            </a:r>
            <a:r>
              <a:rPr lang="en-US" dirty="0">
                <a:solidFill>
                  <a:srgbClr val="C00000"/>
                </a:solidFill>
              </a:rPr>
              <a:t>Be sure you have all applicable discount codes for the host association available to share!</a:t>
            </a:r>
          </a:p>
          <a:p>
            <a:pPr lvl="2"/>
            <a:r>
              <a:rPr lang="en-US" dirty="0"/>
              <a:t>Response cards</a:t>
            </a:r>
          </a:p>
          <a:p>
            <a:pPr lvl="2"/>
            <a:r>
              <a:rPr lang="en-US" dirty="0"/>
              <a:t>Member Benefits Document (if applicable to the host association)</a:t>
            </a:r>
          </a:p>
          <a:p>
            <a:r>
              <a:rPr lang="en-US" dirty="0"/>
              <a:t>Facilitator guide</a:t>
            </a:r>
          </a:p>
          <a:p>
            <a:pPr lvl="2"/>
            <a:r>
              <a:rPr lang="en-US" dirty="0">
                <a:solidFill>
                  <a:schemeClr val="accent1"/>
                </a:solidFill>
              </a:rPr>
              <a:t>Print the </a:t>
            </a:r>
            <a:r>
              <a:rPr lang="en-US" b="1" dirty="0">
                <a:solidFill>
                  <a:schemeClr val="accent1"/>
                </a:solidFill>
              </a:rPr>
              <a:t>notes pages view </a:t>
            </a:r>
            <a:r>
              <a:rPr lang="en-US" dirty="0">
                <a:solidFill>
                  <a:schemeClr val="accent1"/>
                </a:solidFill>
              </a:rPr>
              <a:t>of this presentation to create your Facilitator Guide.</a:t>
            </a:r>
          </a:p>
          <a:p>
            <a:pPr lvl="2"/>
            <a:r>
              <a:rPr lang="en-US" dirty="0">
                <a:solidFill>
                  <a:schemeClr val="accent1"/>
                </a:solidFill>
              </a:rPr>
              <a:t>Add your contact information to the last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6D515B-DB26-4810-B8E9-2845EC6A34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7675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get more information by calling Boscov’s Travel or going to the TRTA travel website.   You can even email for more information on each trip.   Get a group together and go!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6D515B-DB26-4810-B8E9-2845EC6A34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1771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briefly discuss the TRS-Care changes that were announced around the rates going down for the Medicare Advantage Plans.  Because everyone’s personal situation is different, I would encourage you to talk to me and see what changed.   We can explore the deductibles and the Maximum Out Of Pocket Expenses that could impact you.   We can discuss what is and isn’t covered if you have a hospital stay and we can discuss if flexibility is important to you.  Again, TRTA supports TRS-Care and at AMBA, we want you to know how it could work personally for you.</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6D515B-DB26-4810-B8E9-2845EC6A346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22211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59992-F227-1AD7-65F0-E6C4962C79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A395C7-1A0F-1E00-66DB-651A862624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4F84A8-1089-E224-46BF-C27B563D4A01}"/>
              </a:ext>
            </a:extLst>
          </p:cNvPr>
          <p:cNvSpPr>
            <a:spLocks noGrp="1"/>
          </p:cNvSpPr>
          <p:nvPr>
            <p:ph type="body" idx="1"/>
          </p:nvPr>
        </p:nvSpPr>
        <p:spPr/>
        <p:txBody>
          <a:bodyPr/>
          <a:lstStyle/>
          <a:p>
            <a:r>
              <a:rPr lang="en-US" dirty="0">
                <a:solidFill>
                  <a:schemeClr val="accent1"/>
                </a:solidFill>
              </a:rPr>
              <a:t>.Now, let’s briefly touch on Dental and Vision in light of the TRS announcement that they were going to be offering plans for TRS participants this coming year.</a:t>
            </a:r>
          </a:p>
          <a:p>
            <a:endParaRPr lang="en-US" dirty="0">
              <a:solidFill>
                <a:schemeClr val="accent1"/>
              </a:solidFill>
            </a:endParaRPr>
          </a:p>
          <a:p>
            <a:r>
              <a:rPr lang="en-US" dirty="0">
                <a:solidFill>
                  <a:schemeClr val="accent1"/>
                </a:solidFill>
              </a:rPr>
              <a:t>Passport can help you save money – every day – on the products and services you use most often … or just once in a while.</a:t>
            </a:r>
          </a:p>
        </p:txBody>
      </p:sp>
      <p:sp>
        <p:nvSpPr>
          <p:cNvPr id="4" name="Slide Number Placeholder 3">
            <a:extLst>
              <a:ext uri="{FF2B5EF4-FFF2-40B4-BE49-F238E27FC236}">
                <a16:creationId xmlns:a16="http://schemas.microsoft.com/office/drawing/2014/main" id="{2BED7CB7-2AB7-BF3E-5D22-DD8E520B23D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6D515B-DB26-4810-B8E9-2845EC6A346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40310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over 2 decades, TRTA and AMBA have been offering great Dental and Vision Coverage options for members of the association.   Large networks, flexibility and freedom to choose whatever dentist you want, multiple plans to chose from and the great rewards rollover program are many features in the TRTA/AMBA plan that you can count on.    Don’t take a chance on losing those options.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6D515B-DB26-4810-B8E9-2845EC6A346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67573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35527-455C-C6E7-F22E-6F4B51B220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C5079F-1FBE-E29A-78CA-99B71BB990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ACCB2A-FA34-639C-1004-68A8EAD3E7F8}"/>
              </a:ext>
            </a:extLst>
          </p:cNvPr>
          <p:cNvSpPr>
            <a:spLocks noGrp="1"/>
          </p:cNvSpPr>
          <p:nvPr>
            <p:ph type="body" idx="1"/>
          </p:nvPr>
        </p:nvSpPr>
        <p:spPr/>
        <p:txBody>
          <a:bodyPr/>
          <a:lstStyle/>
          <a:p>
            <a:r>
              <a:rPr lang="en-US" dirty="0"/>
              <a:t>Hers’s a quick comparison between the TRTA Platinum and Gold Plans and the TRS plan coming next year.   Pay close attention to the levels of coverage, size of network and the flexibility you receive with each plan option.</a:t>
            </a:r>
          </a:p>
        </p:txBody>
      </p:sp>
      <p:sp>
        <p:nvSpPr>
          <p:cNvPr id="4" name="Slide Number Placeholder 3">
            <a:extLst>
              <a:ext uri="{FF2B5EF4-FFF2-40B4-BE49-F238E27FC236}">
                <a16:creationId xmlns:a16="http://schemas.microsoft.com/office/drawing/2014/main" id="{A6093DB4-7DAE-6E90-3605-E181ADC03B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3DA6-FD9B-A943-AA90-1AAF43D921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6893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35527-455C-C6E7-F22E-6F4B51B220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C5079F-1FBE-E29A-78CA-99B71BB990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ACCB2A-FA34-639C-1004-68A8EAD3E7F8}"/>
              </a:ext>
            </a:extLst>
          </p:cNvPr>
          <p:cNvSpPr>
            <a:spLocks noGrp="1"/>
          </p:cNvSpPr>
          <p:nvPr>
            <p:ph type="body" idx="1"/>
          </p:nvPr>
        </p:nvSpPr>
        <p:spPr/>
        <p:txBody>
          <a:bodyPr/>
          <a:lstStyle/>
          <a:p>
            <a:r>
              <a:rPr lang="en-US" dirty="0"/>
              <a:t>For those of you who use your dentist who doesn’t participate in a network, pay close attention to the coinsurance rates and how maximum allowable charges work.    And definitely remember the TRTA rewards feature that can give you a significant amount of rewards coverage that is easier to earn for future dental care.</a:t>
            </a:r>
          </a:p>
        </p:txBody>
      </p:sp>
      <p:sp>
        <p:nvSpPr>
          <p:cNvPr id="4" name="Slide Number Placeholder 3">
            <a:extLst>
              <a:ext uri="{FF2B5EF4-FFF2-40B4-BE49-F238E27FC236}">
                <a16:creationId xmlns:a16="http://schemas.microsoft.com/office/drawing/2014/main" id="{A6093DB4-7DAE-6E90-3605-E181ADC03B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3DA6-FD9B-A943-AA90-1AAF43D921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9758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Anytime a new plan is offered, you need to think about how that could impact you- would you lose your rewards you’ve built up?  Would you lose a dentist that is not in the new network and thus could end up costing you more our of your pocket than you expected?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6D515B-DB26-4810-B8E9-2845EC6A346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68154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35527-455C-C6E7-F22E-6F4B51B220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C5079F-1FBE-E29A-78CA-99B71BB990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ACCB2A-FA34-639C-1004-68A8EAD3E7F8}"/>
              </a:ext>
            </a:extLst>
          </p:cNvPr>
          <p:cNvSpPr>
            <a:spLocks noGrp="1"/>
          </p:cNvSpPr>
          <p:nvPr>
            <p:ph type="body" idx="1"/>
          </p:nvPr>
        </p:nvSpPr>
        <p:spPr/>
        <p:txBody>
          <a:bodyPr/>
          <a:lstStyle/>
          <a:p>
            <a:r>
              <a:rPr lang="en-US" dirty="0"/>
              <a:t>The TRTA Vision plan has one of the most robust networks in the state, which makes your vision dollars go further.  And, a brand new feature, starting January 1 for all new and existing members of the plan is the addition of $5,000 in Accidental Death and Dismemberment coverage – with no age limits or medical underwriting!   Starting in January, we’ll need to sit down and make sure your beneficiaries are up to date.  This is a great new value-add for TRTA vision plan participants.</a:t>
            </a:r>
          </a:p>
        </p:txBody>
      </p:sp>
      <p:sp>
        <p:nvSpPr>
          <p:cNvPr id="4" name="Slide Number Placeholder 3">
            <a:extLst>
              <a:ext uri="{FF2B5EF4-FFF2-40B4-BE49-F238E27FC236}">
                <a16:creationId xmlns:a16="http://schemas.microsoft.com/office/drawing/2014/main" id="{A6093DB4-7DAE-6E90-3605-E181ADC03B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3DA6-FD9B-A943-AA90-1AAF43D921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804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35527-455C-C6E7-F22E-6F4B51B220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C5079F-1FBE-E29A-78CA-99B71BB990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ACCB2A-FA34-639C-1004-68A8EAD3E7F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6093DB4-7DAE-6E90-3605-E181ADC03B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3DA6-FD9B-A943-AA90-1AAF43D921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5507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you may have lots of personal questions about the TRTA Dental and Vision plans.  I’m here to help schedule a time to cover all of your TRTA benefits.  But don’t forget – you have the highest benefit value Dental plan available that pays well and has a broad network.   And you have dental rewards that you don’t want to lose.  When it comes to Vision, the broad network and great coverage are now being enhanced with $5,000 in AD&amp;D coverage for your family.</a:t>
            </a:r>
          </a:p>
        </p:txBody>
      </p:sp>
      <p:sp>
        <p:nvSpPr>
          <p:cNvPr id="4" name="Slide Number Placeholder 3"/>
          <p:cNvSpPr>
            <a:spLocks noGrp="1"/>
          </p:cNvSpPr>
          <p:nvPr>
            <p:ph type="sldNum" sz="quarter" idx="5"/>
          </p:nvPr>
        </p:nvSpPr>
        <p:spPr/>
        <p:txBody>
          <a:bodyPr/>
          <a:lstStyle/>
          <a:p>
            <a:fld id="{40379F63-1165-4C10-ADED-F1F99DB86E86}" type="slidenum">
              <a:rPr lang="en-US" smtClean="0"/>
              <a:t>19</a:t>
            </a:fld>
            <a:endParaRPr lang="en-US"/>
          </a:p>
        </p:txBody>
      </p:sp>
    </p:spTree>
    <p:extLst>
      <p:ext uri="{BB962C8B-B14F-4D97-AF65-F5344CB8AC3E}">
        <p14:creationId xmlns:p14="http://schemas.microsoft.com/office/powerpoint/2010/main" val="1400023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59992-F227-1AD7-65F0-E6C4962C79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A395C7-1A0F-1E00-66DB-651A862624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4F84A8-1089-E224-46BF-C27B563D4A01}"/>
              </a:ext>
            </a:extLst>
          </p:cNvPr>
          <p:cNvSpPr>
            <a:spLocks noGrp="1"/>
          </p:cNvSpPr>
          <p:nvPr>
            <p:ph type="body" idx="1"/>
          </p:nvPr>
        </p:nvSpPr>
        <p:spPr/>
        <p:txBody>
          <a:bodyPr/>
          <a:lstStyle/>
          <a:p>
            <a:r>
              <a:rPr lang="en-US" dirty="0">
                <a:solidFill>
                  <a:schemeClr val="accent1"/>
                </a:solidFill>
              </a:rPr>
              <a:t>The Passport program is an exclusive ASSOCIATION member benefit … if you were to sign up for Passport on your own, it would be a cost of $81 per year.</a:t>
            </a:r>
          </a:p>
          <a:p>
            <a:endParaRPr lang="en-US" dirty="0">
              <a:solidFill>
                <a:schemeClr val="accent1"/>
              </a:solidFill>
            </a:endParaRPr>
          </a:p>
          <a:p>
            <a:r>
              <a:rPr lang="en-US" dirty="0">
                <a:solidFill>
                  <a:schemeClr val="accent1"/>
                </a:solidFill>
              </a:rPr>
              <a:t>Passport can help you save money – every day – on the products and services you use most often … or just once in a while.</a:t>
            </a:r>
          </a:p>
        </p:txBody>
      </p:sp>
      <p:sp>
        <p:nvSpPr>
          <p:cNvPr id="4" name="Slide Number Placeholder 3">
            <a:extLst>
              <a:ext uri="{FF2B5EF4-FFF2-40B4-BE49-F238E27FC236}">
                <a16:creationId xmlns:a16="http://schemas.microsoft.com/office/drawing/2014/main" id="{2BED7CB7-2AB7-BF3E-5D22-DD8E520B23D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6D515B-DB26-4810-B8E9-2845EC6A34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0310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35527-455C-C6E7-F22E-6F4B51B220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C5079F-1FBE-E29A-78CA-99B71BB990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ACCB2A-FA34-639C-1004-68A8EAD3E7F8}"/>
              </a:ext>
            </a:extLst>
          </p:cNvPr>
          <p:cNvSpPr>
            <a:spLocks noGrp="1"/>
          </p:cNvSpPr>
          <p:nvPr>
            <p:ph type="body" idx="1"/>
          </p:nvPr>
        </p:nvSpPr>
        <p:spPr/>
        <p:txBody>
          <a:bodyPr/>
          <a:lstStyle/>
          <a:p>
            <a:r>
              <a:rPr lang="en-US" dirty="0"/>
              <a:t>If you have questions that you want answered before we can sit down for a full benefits review, take a picture of this screen.  You’ll be able to find all your answers to billing, network, claims, and rewards benefits you have.</a:t>
            </a:r>
          </a:p>
        </p:txBody>
      </p:sp>
      <p:sp>
        <p:nvSpPr>
          <p:cNvPr id="4" name="Slide Number Placeholder 3">
            <a:extLst>
              <a:ext uri="{FF2B5EF4-FFF2-40B4-BE49-F238E27FC236}">
                <a16:creationId xmlns:a16="http://schemas.microsoft.com/office/drawing/2014/main" id="{A6093DB4-7DAE-6E90-3605-E181ADC03B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3DA6-FD9B-A943-AA90-1AAF43D921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4805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your for your time today to discuss the latest new benefits and opportunities for TRTA members.   Additionally, thank you for allowing me to provide some clarity on your important Dental and Vision plans that support not only TRTA Members, </a:t>
            </a:r>
            <a:r>
              <a:rPr lang="en-US"/>
              <a:t>but supports TRTA as well.</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6D515B-DB26-4810-B8E9-2845EC6A346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66673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379F63-1165-4C10-ADED-F1F99DB86E86}" type="slidenum">
              <a:rPr lang="en-US" smtClean="0"/>
              <a:t>22</a:t>
            </a:fld>
            <a:endParaRPr lang="en-US"/>
          </a:p>
        </p:txBody>
      </p:sp>
    </p:spTree>
    <p:extLst>
      <p:ext uri="{BB962C8B-B14F-4D97-AF65-F5344CB8AC3E}">
        <p14:creationId xmlns:p14="http://schemas.microsoft.com/office/powerpoint/2010/main" val="3106348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just a sample of the newest discounts you’ll find on Passport.  There are always new discounts from national merchants and many local merchants as well.  These discounts change frequently, so check our Passport to find what is near you.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6D515B-DB26-4810-B8E9-2845EC6A34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1183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 new to Passport … We often get questions about care in an Assisted Living Community or at home.   Now, members have access to significant discounts through any of the over 800 Brookdale living communities across the country.  There are 94 locations in Texas. This can save you $500 or more per month.   Let’s talk about how you can stretch your Short Term and Long Term Care policy coverage when combined with these discounts.</a:t>
            </a:r>
          </a:p>
          <a:p>
            <a:endParaRPr lang="en-US" dirty="0"/>
          </a:p>
          <a:p>
            <a:r>
              <a:rPr lang="en-US" dirty="0"/>
              <a:t>Discounts through Brookdale Senior Living for Independent and Assisted Living and Memory Care Communities …</a:t>
            </a:r>
          </a:p>
          <a:p>
            <a:endParaRPr lang="en-US" dirty="0"/>
          </a:p>
          <a:p>
            <a:r>
              <a:rPr lang="en-US" dirty="0"/>
              <a:t>There are also discounts on in-home care and “short-stay” rates at the Brookdale communities.</a:t>
            </a:r>
          </a:p>
          <a:p>
            <a:endParaRPr lang="en-US" dirty="0"/>
          </a:p>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6D515B-DB26-4810-B8E9-2845EC6A34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4785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we also want you to be aware of several other discount offering made available to TRTA members … these may be of interest to you.  Members ask us frequently for these discounted plans and now you can have access to them at group rates.   Set up your benefits review and we’ll get you in contact with these providers.  These range from hearing to emergency medical alert devices, ID theft and Legal Assistance for a wide variety of services you might need.</a:t>
            </a:r>
          </a:p>
          <a:p>
            <a:endParaRPr lang="en-US" dirty="0"/>
          </a:p>
          <a:p>
            <a:r>
              <a:rPr lang="en-US" dirty="0"/>
              <a:t>Start Hearing</a:t>
            </a:r>
          </a:p>
          <a:p>
            <a:endParaRPr lang="en-US" dirty="0"/>
          </a:p>
          <a:p>
            <a:r>
              <a:rPr lang="en-US" dirty="0"/>
              <a:t>Connect America Medical Alert Service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6D515B-DB26-4810-B8E9-2845EC6A34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1307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MASA plan has long been a popular program with Members.  You can have peace of mind for any emergency transportation need whether its across the world or just around the corner.   Because of member demand, MASA has made an upgrade available that adds 8 additional benefits that can provide extra coverage for you and for you minor grandchildren and great grandchildren, even if they aren’t with you!   See me afterwards for details on this plan and upgrade.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6D515B-DB26-4810-B8E9-2845EC6A34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3139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TRTA recently introduced the opportunity to travel with your friends and family to exciting locations all across the U.S. and the world.   TRTA members enjoy a discounted rate on each trip.   The three trips for 2024 have already closed for the year, but you can get a jump on the 2025 trips by registering now.</a:t>
            </a:r>
          </a:p>
        </p:txBody>
      </p:sp>
      <p:sp>
        <p:nvSpPr>
          <p:cNvPr id="4" name="Slide Number Placeholder 3"/>
          <p:cNvSpPr>
            <a:spLocks noGrp="1"/>
          </p:cNvSpPr>
          <p:nvPr>
            <p:ph type="sldNum" sz="quarter" idx="5"/>
          </p:nvPr>
        </p:nvSpPr>
        <p:spPr/>
        <p:txBody>
          <a:bodyPr/>
          <a:lstStyle/>
          <a:p>
            <a:fld id="{40379F63-1165-4C10-ADED-F1F99DB86E86}" type="slidenum">
              <a:rPr lang="en-US" smtClean="0"/>
              <a:t>7</a:t>
            </a:fld>
            <a:endParaRPr lang="en-US"/>
          </a:p>
        </p:txBody>
      </p:sp>
    </p:spTree>
    <p:extLst>
      <p:ext uri="{BB962C8B-B14F-4D97-AF65-F5344CB8AC3E}">
        <p14:creationId xmlns:p14="http://schemas.microsoft.com/office/powerpoint/2010/main" val="3196833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TRTA members enjoy fully escorted trips with great accommodations, transportation and all admissions to landmarks and museums.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6D515B-DB26-4810-B8E9-2845EC6A34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8935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great trips TRTA has planned in in 2025.  Now is the time to find out more and join your friends on these trips.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6D515B-DB26-4810-B8E9-2845EC6A34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6188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white and grey dotted surface&#10;&#10;Description automatically generated">
            <a:extLst>
              <a:ext uri="{FF2B5EF4-FFF2-40B4-BE49-F238E27FC236}">
                <a16:creationId xmlns:a16="http://schemas.microsoft.com/office/drawing/2014/main" id="{B5AD0452-F036-F464-AF8B-B6A020CD7B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6253"/>
            <a:ext cx="12192000" cy="6858000"/>
          </a:xfrm>
          <a:prstGeom prst="rect">
            <a:avLst/>
          </a:prstGeom>
        </p:spPr>
      </p:pic>
      <p:sp>
        <p:nvSpPr>
          <p:cNvPr id="9" name="Rectangle 8">
            <a:extLst>
              <a:ext uri="{FF2B5EF4-FFF2-40B4-BE49-F238E27FC236}">
                <a16:creationId xmlns:a16="http://schemas.microsoft.com/office/drawing/2014/main" id="{0BFEFFFE-16FD-623D-F286-89C96627ACB9}"/>
              </a:ext>
            </a:extLst>
          </p:cNvPr>
          <p:cNvSpPr/>
          <p:nvPr userDrawn="1"/>
        </p:nvSpPr>
        <p:spPr>
          <a:xfrm>
            <a:off x="0" y="0"/>
            <a:ext cx="7832558" cy="6954253"/>
          </a:xfrm>
          <a:prstGeom prst="rect">
            <a:avLst/>
          </a:prstGeom>
          <a:gradFill>
            <a:gsLst>
              <a:gs pos="0">
                <a:schemeClr val="bg1">
                  <a:alpha val="0"/>
                </a:schemeClr>
              </a:gs>
              <a:gs pos="100000">
                <a:schemeClr val="bg1"/>
              </a:gs>
            </a:gsLst>
            <a:lin ang="10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3C77-E2F8-CD3B-D35B-8DD73D535E2E}"/>
              </a:ext>
            </a:extLst>
          </p:cNvPr>
          <p:cNvSpPr>
            <a:spLocks noGrp="1"/>
          </p:cNvSpPr>
          <p:nvPr>
            <p:ph type="ctrTitle"/>
          </p:nvPr>
        </p:nvSpPr>
        <p:spPr>
          <a:xfrm>
            <a:off x="1608221" y="2133016"/>
            <a:ext cx="9144000" cy="2387600"/>
          </a:xfrm>
        </p:spPr>
        <p:txBody>
          <a:bodyPr anchor="ctr" anchorCtr="0">
            <a:normAutofit/>
          </a:bodyPr>
          <a:lstStyle>
            <a:lvl1pPr algn="ctr">
              <a:defRPr sz="6000" b="1">
                <a:solidFill>
                  <a:srgbClr val="0C4962"/>
                </a:solidFill>
                <a:latin typeface="Montserrat" panose="00000500000000000000" pitchFamily="2" charset="0"/>
              </a:defRPr>
            </a:lvl1pPr>
          </a:lstStyle>
          <a:p>
            <a:r>
              <a:rPr lang="en-US" dirty="0"/>
              <a:t>Click to edit Master title style</a:t>
            </a:r>
          </a:p>
        </p:txBody>
      </p:sp>
    </p:spTree>
    <p:extLst>
      <p:ext uri="{BB962C8B-B14F-4D97-AF65-F5344CB8AC3E}">
        <p14:creationId xmlns:p14="http://schemas.microsoft.com/office/powerpoint/2010/main" val="1708081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9045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32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Conten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3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ppendix">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457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7DB2B-60C4-CCAD-DD56-8935A0A78B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B03EFE-82B8-9E36-D1A1-5BA89A5B88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479EE6-417B-D80A-2F9E-FFCAE0BBA592}"/>
              </a:ext>
            </a:extLst>
          </p:cNvPr>
          <p:cNvSpPr>
            <a:spLocks noGrp="1"/>
          </p:cNvSpPr>
          <p:nvPr>
            <p:ph type="dt" sz="half" idx="10"/>
          </p:nvPr>
        </p:nvSpPr>
        <p:spPr/>
        <p:txBody>
          <a:bodyPr/>
          <a:lstStyle/>
          <a:p>
            <a:fld id="{140C81D5-16DA-431F-BE8B-CA72F999BD7B}" type="datetimeFigureOut">
              <a:rPr lang="en-US" smtClean="0"/>
              <a:t>9/20/24</a:t>
            </a:fld>
            <a:endParaRPr lang="en-US"/>
          </a:p>
        </p:txBody>
      </p:sp>
      <p:sp>
        <p:nvSpPr>
          <p:cNvPr id="5" name="Footer Placeholder 4">
            <a:extLst>
              <a:ext uri="{FF2B5EF4-FFF2-40B4-BE49-F238E27FC236}">
                <a16:creationId xmlns:a16="http://schemas.microsoft.com/office/drawing/2014/main" id="{255DFB69-82F8-36A6-8D27-6C8E022F5B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5E9962-A23E-59A4-530F-2E3EDC9DA424}"/>
              </a:ext>
            </a:extLst>
          </p:cNvPr>
          <p:cNvSpPr>
            <a:spLocks noGrp="1"/>
          </p:cNvSpPr>
          <p:nvPr>
            <p:ph type="sldNum" sz="quarter" idx="12"/>
          </p:nvPr>
        </p:nvSpPr>
        <p:spPr/>
        <p:txBody>
          <a:bodyPr/>
          <a:lstStyle/>
          <a:p>
            <a:fld id="{3210739E-0D6D-43BE-A37B-88EFDC2C0B7C}" type="slidenum">
              <a:rPr lang="en-US" smtClean="0"/>
              <a:t>‹#›</a:t>
            </a:fld>
            <a:endParaRPr lang="en-US"/>
          </a:p>
        </p:txBody>
      </p:sp>
    </p:spTree>
    <p:extLst>
      <p:ext uri="{BB962C8B-B14F-4D97-AF65-F5344CB8AC3E}">
        <p14:creationId xmlns:p14="http://schemas.microsoft.com/office/powerpoint/2010/main" val="1343935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8DD2B-A20A-C558-F6B4-88EF6D1E2E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2134F9-B5F9-18FC-394B-BF429A89C3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8DCC57-10CC-654A-1385-F7DB71C3E427}"/>
              </a:ext>
            </a:extLst>
          </p:cNvPr>
          <p:cNvSpPr>
            <a:spLocks noGrp="1"/>
          </p:cNvSpPr>
          <p:nvPr>
            <p:ph type="dt" sz="half" idx="10"/>
          </p:nvPr>
        </p:nvSpPr>
        <p:spPr/>
        <p:txBody>
          <a:bodyPr/>
          <a:lstStyle/>
          <a:p>
            <a:fld id="{140C81D5-16DA-431F-BE8B-CA72F999BD7B}" type="datetimeFigureOut">
              <a:rPr lang="en-US" smtClean="0"/>
              <a:t>9/20/24</a:t>
            </a:fld>
            <a:endParaRPr lang="en-US"/>
          </a:p>
        </p:txBody>
      </p:sp>
      <p:sp>
        <p:nvSpPr>
          <p:cNvPr id="5" name="Footer Placeholder 4">
            <a:extLst>
              <a:ext uri="{FF2B5EF4-FFF2-40B4-BE49-F238E27FC236}">
                <a16:creationId xmlns:a16="http://schemas.microsoft.com/office/drawing/2014/main" id="{D7DAA8A9-DF74-9105-F61D-0A7841C3D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025A8-3980-99D2-9363-D6668D97D98D}"/>
              </a:ext>
            </a:extLst>
          </p:cNvPr>
          <p:cNvSpPr>
            <a:spLocks noGrp="1"/>
          </p:cNvSpPr>
          <p:nvPr>
            <p:ph type="sldNum" sz="quarter" idx="12"/>
          </p:nvPr>
        </p:nvSpPr>
        <p:spPr/>
        <p:txBody>
          <a:bodyPr/>
          <a:lstStyle/>
          <a:p>
            <a:fld id="{3210739E-0D6D-43BE-A37B-88EFDC2C0B7C}" type="slidenum">
              <a:rPr lang="en-US" smtClean="0"/>
              <a:t>‹#›</a:t>
            </a:fld>
            <a:endParaRPr lang="en-US"/>
          </a:p>
        </p:txBody>
      </p:sp>
    </p:spTree>
    <p:extLst>
      <p:ext uri="{BB962C8B-B14F-4D97-AF65-F5344CB8AC3E}">
        <p14:creationId xmlns:p14="http://schemas.microsoft.com/office/powerpoint/2010/main" val="468177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3802D-3A23-BB4B-6322-EE08BD5161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D39CF6-169E-58C2-13AF-92232E96183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D18ABA-6772-7870-D472-895C9E9AC937}"/>
              </a:ext>
            </a:extLst>
          </p:cNvPr>
          <p:cNvSpPr>
            <a:spLocks noGrp="1"/>
          </p:cNvSpPr>
          <p:nvPr>
            <p:ph type="dt" sz="half" idx="10"/>
          </p:nvPr>
        </p:nvSpPr>
        <p:spPr/>
        <p:txBody>
          <a:bodyPr/>
          <a:lstStyle/>
          <a:p>
            <a:fld id="{140C81D5-16DA-431F-BE8B-CA72F999BD7B}" type="datetimeFigureOut">
              <a:rPr lang="en-US" smtClean="0"/>
              <a:t>9/20/24</a:t>
            </a:fld>
            <a:endParaRPr lang="en-US"/>
          </a:p>
        </p:txBody>
      </p:sp>
      <p:sp>
        <p:nvSpPr>
          <p:cNvPr id="5" name="Footer Placeholder 4">
            <a:extLst>
              <a:ext uri="{FF2B5EF4-FFF2-40B4-BE49-F238E27FC236}">
                <a16:creationId xmlns:a16="http://schemas.microsoft.com/office/drawing/2014/main" id="{7734C76F-125D-D388-B5F3-9CEC545F79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956A2B-9880-683C-9F4B-FFE24D0D1398}"/>
              </a:ext>
            </a:extLst>
          </p:cNvPr>
          <p:cNvSpPr>
            <a:spLocks noGrp="1"/>
          </p:cNvSpPr>
          <p:nvPr>
            <p:ph type="sldNum" sz="quarter" idx="12"/>
          </p:nvPr>
        </p:nvSpPr>
        <p:spPr/>
        <p:txBody>
          <a:bodyPr/>
          <a:lstStyle/>
          <a:p>
            <a:fld id="{3210739E-0D6D-43BE-A37B-88EFDC2C0B7C}" type="slidenum">
              <a:rPr lang="en-US" smtClean="0"/>
              <a:t>‹#›</a:t>
            </a:fld>
            <a:endParaRPr lang="en-US"/>
          </a:p>
        </p:txBody>
      </p:sp>
    </p:spTree>
    <p:extLst>
      <p:ext uri="{BB962C8B-B14F-4D97-AF65-F5344CB8AC3E}">
        <p14:creationId xmlns:p14="http://schemas.microsoft.com/office/powerpoint/2010/main" val="3423740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59EE8-D19D-C13E-D4A6-B7909F8003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3E2A02-9455-A4EA-A4E6-BF2AB85745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676E72-6584-2305-34CA-C28A292026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8A3E85-C00E-78FC-00A2-67DA055EEBDD}"/>
              </a:ext>
            </a:extLst>
          </p:cNvPr>
          <p:cNvSpPr>
            <a:spLocks noGrp="1"/>
          </p:cNvSpPr>
          <p:nvPr>
            <p:ph type="dt" sz="half" idx="10"/>
          </p:nvPr>
        </p:nvSpPr>
        <p:spPr/>
        <p:txBody>
          <a:bodyPr/>
          <a:lstStyle/>
          <a:p>
            <a:fld id="{140C81D5-16DA-431F-BE8B-CA72F999BD7B}" type="datetimeFigureOut">
              <a:rPr lang="en-US" smtClean="0"/>
              <a:t>9/20/24</a:t>
            </a:fld>
            <a:endParaRPr lang="en-US"/>
          </a:p>
        </p:txBody>
      </p:sp>
      <p:sp>
        <p:nvSpPr>
          <p:cNvPr id="6" name="Footer Placeholder 5">
            <a:extLst>
              <a:ext uri="{FF2B5EF4-FFF2-40B4-BE49-F238E27FC236}">
                <a16:creationId xmlns:a16="http://schemas.microsoft.com/office/drawing/2014/main" id="{98762C90-4373-9A80-6EB2-D5E5AD74BB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5E430C-62F2-A72C-BBA3-2D6A8C162A7A}"/>
              </a:ext>
            </a:extLst>
          </p:cNvPr>
          <p:cNvSpPr>
            <a:spLocks noGrp="1"/>
          </p:cNvSpPr>
          <p:nvPr>
            <p:ph type="sldNum" sz="quarter" idx="12"/>
          </p:nvPr>
        </p:nvSpPr>
        <p:spPr/>
        <p:txBody>
          <a:bodyPr/>
          <a:lstStyle/>
          <a:p>
            <a:fld id="{3210739E-0D6D-43BE-A37B-88EFDC2C0B7C}" type="slidenum">
              <a:rPr lang="en-US" smtClean="0"/>
              <a:t>‹#›</a:t>
            </a:fld>
            <a:endParaRPr lang="en-US"/>
          </a:p>
        </p:txBody>
      </p:sp>
    </p:spTree>
    <p:extLst>
      <p:ext uri="{BB962C8B-B14F-4D97-AF65-F5344CB8AC3E}">
        <p14:creationId xmlns:p14="http://schemas.microsoft.com/office/powerpoint/2010/main" val="2365316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005AE-D3E4-9D7D-68AE-4BA6BB28A6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DFA384-9EC2-7CF4-C6B0-4D3465E6DC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09AB61-E5EA-7396-2D0B-6F885C0CB7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F4B576-6925-4A29-A970-D7BB4004D5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3C824B-BED1-2B53-E7DB-8ABD4BEBF2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4C3031-634D-A396-9F7D-4BDE23283D1A}"/>
              </a:ext>
            </a:extLst>
          </p:cNvPr>
          <p:cNvSpPr>
            <a:spLocks noGrp="1"/>
          </p:cNvSpPr>
          <p:nvPr>
            <p:ph type="dt" sz="half" idx="10"/>
          </p:nvPr>
        </p:nvSpPr>
        <p:spPr/>
        <p:txBody>
          <a:bodyPr/>
          <a:lstStyle/>
          <a:p>
            <a:fld id="{140C81D5-16DA-431F-BE8B-CA72F999BD7B}" type="datetimeFigureOut">
              <a:rPr lang="en-US" smtClean="0"/>
              <a:t>9/20/24</a:t>
            </a:fld>
            <a:endParaRPr lang="en-US"/>
          </a:p>
        </p:txBody>
      </p:sp>
      <p:sp>
        <p:nvSpPr>
          <p:cNvPr id="8" name="Footer Placeholder 7">
            <a:extLst>
              <a:ext uri="{FF2B5EF4-FFF2-40B4-BE49-F238E27FC236}">
                <a16:creationId xmlns:a16="http://schemas.microsoft.com/office/drawing/2014/main" id="{BCE53715-2BDF-069B-D0B8-416B3EF1C0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3A90FA-86DF-BF24-9244-97859E6F1D3A}"/>
              </a:ext>
            </a:extLst>
          </p:cNvPr>
          <p:cNvSpPr>
            <a:spLocks noGrp="1"/>
          </p:cNvSpPr>
          <p:nvPr>
            <p:ph type="sldNum" sz="quarter" idx="12"/>
          </p:nvPr>
        </p:nvSpPr>
        <p:spPr/>
        <p:txBody>
          <a:bodyPr/>
          <a:lstStyle/>
          <a:p>
            <a:fld id="{3210739E-0D6D-43BE-A37B-88EFDC2C0B7C}" type="slidenum">
              <a:rPr lang="en-US" smtClean="0"/>
              <a:t>‹#›</a:t>
            </a:fld>
            <a:endParaRPr lang="en-US"/>
          </a:p>
        </p:txBody>
      </p:sp>
    </p:spTree>
    <p:extLst>
      <p:ext uri="{BB962C8B-B14F-4D97-AF65-F5344CB8AC3E}">
        <p14:creationId xmlns:p14="http://schemas.microsoft.com/office/powerpoint/2010/main" val="284656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60D08-11ED-2ECF-BEA4-319773783A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60D2DB-294B-9828-A619-C98E4EBC81A9}"/>
              </a:ext>
            </a:extLst>
          </p:cNvPr>
          <p:cNvSpPr>
            <a:spLocks noGrp="1"/>
          </p:cNvSpPr>
          <p:nvPr>
            <p:ph type="dt" sz="half" idx="10"/>
          </p:nvPr>
        </p:nvSpPr>
        <p:spPr/>
        <p:txBody>
          <a:bodyPr/>
          <a:lstStyle/>
          <a:p>
            <a:fld id="{140C81D5-16DA-431F-BE8B-CA72F999BD7B}" type="datetimeFigureOut">
              <a:rPr lang="en-US" smtClean="0"/>
              <a:t>9/20/24</a:t>
            </a:fld>
            <a:endParaRPr lang="en-US"/>
          </a:p>
        </p:txBody>
      </p:sp>
      <p:sp>
        <p:nvSpPr>
          <p:cNvPr id="4" name="Footer Placeholder 3">
            <a:extLst>
              <a:ext uri="{FF2B5EF4-FFF2-40B4-BE49-F238E27FC236}">
                <a16:creationId xmlns:a16="http://schemas.microsoft.com/office/drawing/2014/main" id="{36ABA186-F76A-F9CB-BDD5-5F15381A5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78513E-D107-0827-5C49-4177CEF11F62}"/>
              </a:ext>
            </a:extLst>
          </p:cNvPr>
          <p:cNvSpPr>
            <a:spLocks noGrp="1"/>
          </p:cNvSpPr>
          <p:nvPr>
            <p:ph type="sldNum" sz="quarter" idx="12"/>
          </p:nvPr>
        </p:nvSpPr>
        <p:spPr/>
        <p:txBody>
          <a:bodyPr/>
          <a:lstStyle/>
          <a:p>
            <a:fld id="{3210739E-0D6D-43BE-A37B-88EFDC2C0B7C}" type="slidenum">
              <a:rPr lang="en-US" smtClean="0"/>
              <a:t>‹#›</a:t>
            </a:fld>
            <a:endParaRPr lang="en-US"/>
          </a:p>
        </p:txBody>
      </p:sp>
    </p:spTree>
    <p:extLst>
      <p:ext uri="{BB962C8B-B14F-4D97-AF65-F5344CB8AC3E}">
        <p14:creationId xmlns:p14="http://schemas.microsoft.com/office/powerpoint/2010/main" val="2439080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white surface with a black and white background&#10;&#10;Description automatically generated">
            <a:extLst>
              <a:ext uri="{FF2B5EF4-FFF2-40B4-BE49-F238E27FC236}">
                <a16:creationId xmlns:a16="http://schemas.microsoft.com/office/drawing/2014/main" id="{05077801-A2A2-408C-F0C6-FEDF00FC71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61" y="0"/>
            <a:ext cx="12192000" cy="6858000"/>
          </a:xfrm>
          <a:prstGeom prst="rect">
            <a:avLst/>
          </a:prstGeom>
        </p:spPr>
      </p:pic>
      <p:sp>
        <p:nvSpPr>
          <p:cNvPr id="2" name="Title 1">
            <a:extLst>
              <a:ext uri="{FF2B5EF4-FFF2-40B4-BE49-F238E27FC236}">
                <a16:creationId xmlns:a16="http://schemas.microsoft.com/office/drawing/2014/main" id="{0BABF001-6F30-69E9-B1CD-B2D219A7A064}"/>
              </a:ext>
            </a:extLst>
          </p:cNvPr>
          <p:cNvSpPr>
            <a:spLocks noGrp="1"/>
          </p:cNvSpPr>
          <p:nvPr>
            <p:ph type="title"/>
          </p:nvPr>
        </p:nvSpPr>
        <p:spPr/>
        <p:txBody>
          <a:bodyPr>
            <a:normAutofit/>
          </a:bodyPr>
          <a:lstStyle>
            <a:lvl1pPr>
              <a:defRPr sz="3600" b="1">
                <a:solidFill>
                  <a:srgbClr val="0C4962"/>
                </a:solidFill>
                <a:latin typeface="Montserrat" panose="000005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BF22D2A-0477-23C7-2D76-5C49ACA453C8}"/>
              </a:ext>
            </a:extLst>
          </p:cNvPr>
          <p:cNvSpPr>
            <a:spLocks noGrp="1"/>
          </p:cNvSpPr>
          <p:nvPr>
            <p:ph idx="1"/>
          </p:nvPr>
        </p:nvSpPr>
        <p:spPr>
          <a:xfrm>
            <a:off x="838200" y="1825625"/>
            <a:ext cx="10515600" cy="421422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738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B89E72-4D7A-74FB-6B87-D3E46E8CA029}"/>
              </a:ext>
            </a:extLst>
          </p:cNvPr>
          <p:cNvSpPr>
            <a:spLocks noGrp="1"/>
          </p:cNvSpPr>
          <p:nvPr>
            <p:ph type="dt" sz="half" idx="10"/>
          </p:nvPr>
        </p:nvSpPr>
        <p:spPr/>
        <p:txBody>
          <a:bodyPr/>
          <a:lstStyle/>
          <a:p>
            <a:fld id="{140C81D5-16DA-431F-BE8B-CA72F999BD7B}" type="datetimeFigureOut">
              <a:rPr lang="en-US" smtClean="0"/>
              <a:t>9/20/24</a:t>
            </a:fld>
            <a:endParaRPr lang="en-US"/>
          </a:p>
        </p:txBody>
      </p:sp>
      <p:sp>
        <p:nvSpPr>
          <p:cNvPr id="3" name="Footer Placeholder 2">
            <a:extLst>
              <a:ext uri="{FF2B5EF4-FFF2-40B4-BE49-F238E27FC236}">
                <a16:creationId xmlns:a16="http://schemas.microsoft.com/office/drawing/2014/main" id="{0ECCBA3F-6CA7-9D46-93B7-54ACC0DDCC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9810BC-EF1F-4253-8DC7-321812FE7D1E}"/>
              </a:ext>
            </a:extLst>
          </p:cNvPr>
          <p:cNvSpPr>
            <a:spLocks noGrp="1"/>
          </p:cNvSpPr>
          <p:nvPr>
            <p:ph type="sldNum" sz="quarter" idx="12"/>
          </p:nvPr>
        </p:nvSpPr>
        <p:spPr/>
        <p:txBody>
          <a:bodyPr/>
          <a:lstStyle/>
          <a:p>
            <a:fld id="{3210739E-0D6D-43BE-A37B-88EFDC2C0B7C}" type="slidenum">
              <a:rPr lang="en-US" smtClean="0"/>
              <a:t>‹#›</a:t>
            </a:fld>
            <a:endParaRPr lang="en-US"/>
          </a:p>
        </p:txBody>
      </p:sp>
    </p:spTree>
    <p:extLst>
      <p:ext uri="{BB962C8B-B14F-4D97-AF65-F5344CB8AC3E}">
        <p14:creationId xmlns:p14="http://schemas.microsoft.com/office/powerpoint/2010/main" val="1315015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83627-ECC2-48A0-5836-08F343E4D5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D5A22E-DD98-8956-5AE3-6EED6F251C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C8E736-B485-934D-AB97-1C06E56502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26AD70-AE75-4FA5-ECF8-B51410FB40DF}"/>
              </a:ext>
            </a:extLst>
          </p:cNvPr>
          <p:cNvSpPr>
            <a:spLocks noGrp="1"/>
          </p:cNvSpPr>
          <p:nvPr>
            <p:ph type="dt" sz="half" idx="10"/>
          </p:nvPr>
        </p:nvSpPr>
        <p:spPr/>
        <p:txBody>
          <a:bodyPr/>
          <a:lstStyle/>
          <a:p>
            <a:fld id="{140C81D5-16DA-431F-BE8B-CA72F999BD7B}" type="datetimeFigureOut">
              <a:rPr lang="en-US" smtClean="0"/>
              <a:t>9/20/24</a:t>
            </a:fld>
            <a:endParaRPr lang="en-US"/>
          </a:p>
        </p:txBody>
      </p:sp>
      <p:sp>
        <p:nvSpPr>
          <p:cNvPr id="6" name="Footer Placeholder 5">
            <a:extLst>
              <a:ext uri="{FF2B5EF4-FFF2-40B4-BE49-F238E27FC236}">
                <a16:creationId xmlns:a16="http://schemas.microsoft.com/office/drawing/2014/main" id="{2CB72FFC-236E-49AC-E8D7-3B97E8805E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DD08EF-A8C1-2968-4A71-7DB22476C6D9}"/>
              </a:ext>
            </a:extLst>
          </p:cNvPr>
          <p:cNvSpPr>
            <a:spLocks noGrp="1"/>
          </p:cNvSpPr>
          <p:nvPr>
            <p:ph type="sldNum" sz="quarter" idx="12"/>
          </p:nvPr>
        </p:nvSpPr>
        <p:spPr/>
        <p:txBody>
          <a:bodyPr/>
          <a:lstStyle/>
          <a:p>
            <a:fld id="{3210739E-0D6D-43BE-A37B-88EFDC2C0B7C}" type="slidenum">
              <a:rPr lang="en-US" smtClean="0"/>
              <a:t>‹#›</a:t>
            </a:fld>
            <a:endParaRPr lang="en-US"/>
          </a:p>
        </p:txBody>
      </p:sp>
    </p:spTree>
    <p:extLst>
      <p:ext uri="{BB962C8B-B14F-4D97-AF65-F5344CB8AC3E}">
        <p14:creationId xmlns:p14="http://schemas.microsoft.com/office/powerpoint/2010/main" val="16632517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DFB0-217D-0BB7-71AC-C56287BBE2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9A51EA-934A-38A8-71EF-5F2E8933D8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F4E95E-926E-8471-52D4-D715169C26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0DF9DE-F319-5AB7-586C-A0A66B08D543}"/>
              </a:ext>
            </a:extLst>
          </p:cNvPr>
          <p:cNvSpPr>
            <a:spLocks noGrp="1"/>
          </p:cNvSpPr>
          <p:nvPr>
            <p:ph type="dt" sz="half" idx="10"/>
          </p:nvPr>
        </p:nvSpPr>
        <p:spPr/>
        <p:txBody>
          <a:bodyPr/>
          <a:lstStyle/>
          <a:p>
            <a:fld id="{140C81D5-16DA-431F-BE8B-CA72F999BD7B}" type="datetimeFigureOut">
              <a:rPr lang="en-US" smtClean="0"/>
              <a:t>9/20/24</a:t>
            </a:fld>
            <a:endParaRPr lang="en-US"/>
          </a:p>
        </p:txBody>
      </p:sp>
      <p:sp>
        <p:nvSpPr>
          <p:cNvPr id="6" name="Footer Placeholder 5">
            <a:extLst>
              <a:ext uri="{FF2B5EF4-FFF2-40B4-BE49-F238E27FC236}">
                <a16:creationId xmlns:a16="http://schemas.microsoft.com/office/drawing/2014/main" id="{E180BC5F-41CD-F022-62D4-A543B39D5C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522ED8-6911-339A-606C-2B8E6F29CBCC}"/>
              </a:ext>
            </a:extLst>
          </p:cNvPr>
          <p:cNvSpPr>
            <a:spLocks noGrp="1"/>
          </p:cNvSpPr>
          <p:nvPr>
            <p:ph type="sldNum" sz="quarter" idx="12"/>
          </p:nvPr>
        </p:nvSpPr>
        <p:spPr/>
        <p:txBody>
          <a:bodyPr/>
          <a:lstStyle/>
          <a:p>
            <a:fld id="{3210739E-0D6D-43BE-A37B-88EFDC2C0B7C}" type="slidenum">
              <a:rPr lang="en-US" smtClean="0"/>
              <a:t>‹#›</a:t>
            </a:fld>
            <a:endParaRPr lang="en-US"/>
          </a:p>
        </p:txBody>
      </p:sp>
    </p:spTree>
    <p:extLst>
      <p:ext uri="{BB962C8B-B14F-4D97-AF65-F5344CB8AC3E}">
        <p14:creationId xmlns:p14="http://schemas.microsoft.com/office/powerpoint/2010/main" val="662756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900DA-5F0A-8D6E-6BE0-6C780EFFF4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86341E-1358-989A-A047-696AB5D972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0901AE-134A-6D7F-116E-2140A151861A}"/>
              </a:ext>
            </a:extLst>
          </p:cNvPr>
          <p:cNvSpPr>
            <a:spLocks noGrp="1"/>
          </p:cNvSpPr>
          <p:nvPr>
            <p:ph type="dt" sz="half" idx="10"/>
          </p:nvPr>
        </p:nvSpPr>
        <p:spPr/>
        <p:txBody>
          <a:bodyPr/>
          <a:lstStyle/>
          <a:p>
            <a:fld id="{140C81D5-16DA-431F-BE8B-CA72F999BD7B}" type="datetimeFigureOut">
              <a:rPr lang="en-US" smtClean="0"/>
              <a:t>9/20/24</a:t>
            </a:fld>
            <a:endParaRPr lang="en-US"/>
          </a:p>
        </p:txBody>
      </p:sp>
      <p:sp>
        <p:nvSpPr>
          <p:cNvPr id="5" name="Footer Placeholder 4">
            <a:extLst>
              <a:ext uri="{FF2B5EF4-FFF2-40B4-BE49-F238E27FC236}">
                <a16:creationId xmlns:a16="http://schemas.microsoft.com/office/drawing/2014/main" id="{E085A7F1-36A3-A82B-084B-D78F4A435A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B37A80-BFE1-0359-167E-977F94348705}"/>
              </a:ext>
            </a:extLst>
          </p:cNvPr>
          <p:cNvSpPr>
            <a:spLocks noGrp="1"/>
          </p:cNvSpPr>
          <p:nvPr>
            <p:ph type="sldNum" sz="quarter" idx="12"/>
          </p:nvPr>
        </p:nvSpPr>
        <p:spPr/>
        <p:txBody>
          <a:bodyPr/>
          <a:lstStyle/>
          <a:p>
            <a:fld id="{3210739E-0D6D-43BE-A37B-88EFDC2C0B7C}" type="slidenum">
              <a:rPr lang="en-US" smtClean="0"/>
              <a:t>‹#›</a:t>
            </a:fld>
            <a:endParaRPr lang="en-US"/>
          </a:p>
        </p:txBody>
      </p:sp>
    </p:spTree>
    <p:extLst>
      <p:ext uri="{BB962C8B-B14F-4D97-AF65-F5344CB8AC3E}">
        <p14:creationId xmlns:p14="http://schemas.microsoft.com/office/powerpoint/2010/main" val="3104813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0CF1C6-E86D-8EF4-F125-1173AC197E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0877F7-4161-8ED2-3272-58700336D6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6580BE-A5E5-4A2D-B763-73B7AB6E5DFB}"/>
              </a:ext>
            </a:extLst>
          </p:cNvPr>
          <p:cNvSpPr>
            <a:spLocks noGrp="1"/>
          </p:cNvSpPr>
          <p:nvPr>
            <p:ph type="dt" sz="half" idx="10"/>
          </p:nvPr>
        </p:nvSpPr>
        <p:spPr/>
        <p:txBody>
          <a:bodyPr/>
          <a:lstStyle/>
          <a:p>
            <a:fld id="{140C81D5-16DA-431F-BE8B-CA72F999BD7B}" type="datetimeFigureOut">
              <a:rPr lang="en-US" smtClean="0"/>
              <a:t>9/20/24</a:t>
            </a:fld>
            <a:endParaRPr lang="en-US"/>
          </a:p>
        </p:txBody>
      </p:sp>
      <p:sp>
        <p:nvSpPr>
          <p:cNvPr id="5" name="Footer Placeholder 4">
            <a:extLst>
              <a:ext uri="{FF2B5EF4-FFF2-40B4-BE49-F238E27FC236}">
                <a16:creationId xmlns:a16="http://schemas.microsoft.com/office/drawing/2014/main" id="{4F716D65-782F-30F9-5212-3831E8EFF9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56F42-B81A-73C7-E5A3-B906B1B7EE6D}"/>
              </a:ext>
            </a:extLst>
          </p:cNvPr>
          <p:cNvSpPr>
            <a:spLocks noGrp="1"/>
          </p:cNvSpPr>
          <p:nvPr>
            <p:ph type="sldNum" sz="quarter" idx="12"/>
          </p:nvPr>
        </p:nvSpPr>
        <p:spPr/>
        <p:txBody>
          <a:bodyPr/>
          <a:lstStyle/>
          <a:p>
            <a:fld id="{3210739E-0D6D-43BE-A37B-88EFDC2C0B7C}" type="slidenum">
              <a:rPr lang="en-US" smtClean="0"/>
              <a:t>‹#›</a:t>
            </a:fld>
            <a:endParaRPr lang="en-US"/>
          </a:p>
        </p:txBody>
      </p:sp>
    </p:spTree>
    <p:extLst>
      <p:ext uri="{BB962C8B-B14F-4D97-AF65-F5344CB8AC3E}">
        <p14:creationId xmlns:p14="http://schemas.microsoft.com/office/powerpoint/2010/main" val="3892837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aras Layout">
    <p:spTree>
      <p:nvGrpSpPr>
        <p:cNvPr id="1" name=""/>
        <p:cNvGrpSpPr/>
        <p:nvPr/>
      </p:nvGrpSpPr>
      <p:grpSpPr>
        <a:xfrm>
          <a:off x="0" y="0"/>
          <a:ext cx="0" cy="0"/>
          <a:chOff x="0" y="0"/>
          <a:chExt cx="0" cy="0"/>
        </a:xfrm>
      </p:grpSpPr>
      <p:pic>
        <p:nvPicPr>
          <p:cNvPr id="8" name="Picture 7" descr="A white surface with a black and white background&#10;&#10;Description automatically generated">
            <a:extLst>
              <a:ext uri="{FF2B5EF4-FFF2-40B4-BE49-F238E27FC236}">
                <a16:creationId xmlns:a16="http://schemas.microsoft.com/office/drawing/2014/main" id="{05077801-A2A2-408C-F0C6-FEDF00FC71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BABF001-6F30-69E9-B1CD-B2D219A7A064}"/>
              </a:ext>
            </a:extLst>
          </p:cNvPr>
          <p:cNvSpPr>
            <a:spLocks noGrp="1"/>
          </p:cNvSpPr>
          <p:nvPr>
            <p:ph type="title"/>
          </p:nvPr>
        </p:nvSpPr>
        <p:spPr>
          <a:xfrm>
            <a:off x="166327" y="174606"/>
            <a:ext cx="11652504" cy="382410"/>
          </a:xfrm>
        </p:spPr>
        <p:txBody>
          <a:bodyPr>
            <a:normAutofit/>
          </a:bodyPr>
          <a:lstStyle>
            <a:lvl1pPr>
              <a:defRPr sz="2800" b="1">
                <a:solidFill>
                  <a:srgbClr val="0C4962"/>
                </a:solidFill>
                <a:latin typeface="Montserrat" panose="00000500000000000000" pitchFamily="2" charset="0"/>
              </a:defRPr>
            </a:lvl1pPr>
          </a:lstStyle>
          <a:p>
            <a:r>
              <a:rPr lang="en-US"/>
              <a:t>Click to edit Master title style</a:t>
            </a:r>
          </a:p>
        </p:txBody>
      </p:sp>
      <p:sp>
        <p:nvSpPr>
          <p:cNvPr id="5" name="Text Placeholder 4">
            <a:extLst>
              <a:ext uri="{FF2B5EF4-FFF2-40B4-BE49-F238E27FC236}">
                <a16:creationId xmlns:a16="http://schemas.microsoft.com/office/drawing/2014/main" id="{54BF0AB0-A426-04E1-F264-F5BCD7E169D2}"/>
              </a:ext>
            </a:extLst>
          </p:cNvPr>
          <p:cNvSpPr>
            <a:spLocks noGrp="1"/>
          </p:cNvSpPr>
          <p:nvPr>
            <p:ph type="body" sz="quarter" idx="10"/>
          </p:nvPr>
        </p:nvSpPr>
        <p:spPr>
          <a:xfrm>
            <a:off x="166327" y="583679"/>
            <a:ext cx="11652504" cy="647244"/>
          </a:xfrm>
        </p:spPr>
        <p:txBody>
          <a:bodyPr>
            <a:normAutofit/>
          </a:bodyPr>
          <a:lstStyle>
            <a:lvl1pPr marL="0" indent="0">
              <a:buNone/>
              <a:defRPr sz="1600">
                <a:solidFill>
                  <a:srgbClr val="F06421"/>
                </a:solidFill>
                <a:latin typeface="Montserrat" pitchFamily="2" charset="77"/>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909608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8CA34A8-FD0B-02EF-D930-112CBB7425F4}"/>
              </a:ext>
            </a:extLst>
          </p:cNvPr>
          <p:cNvSpPr>
            <a:spLocks noGrp="1"/>
          </p:cNvSpPr>
          <p:nvPr>
            <p:ph type="sldNum" sz="quarter" idx="12"/>
          </p:nvPr>
        </p:nvSpPr>
        <p:spPr>
          <a:xfrm>
            <a:off x="81988" y="6633608"/>
            <a:ext cx="230139" cy="149400"/>
          </a:xfrm>
        </p:spPr>
        <p:txBody>
          <a:bodyPr/>
          <a:lstStyle/>
          <a:p>
            <a:pPr marL="22413">
              <a:spcBef>
                <a:spcPts val="71"/>
              </a:spcBef>
            </a:pPr>
            <a:fld id="{81D60167-4931-47E6-BA6A-407CBD079E47}" type="slidenum">
              <a:rPr lang="en-US" spc="-13" smtClean="0"/>
              <a:pPr marL="22413">
                <a:spcBef>
                  <a:spcPts val="71"/>
                </a:spcBef>
              </a:pPr>
              <a:t>‹#›</a:t>
            </a:fld>
            <a:endParaRPr lang="en-US" spc="-13"/>
          </a:p>
        </p:txBody>
      </p:sp>
      <p:sp>
        <p:nvSpPr>
          <p:cNvPr id="11" name="Title 10">
            <a:extLst>
              <a:ext uri="{FF2B5EF4-FFF2-40B4-BE49-F238E27FC236}">
                <a16:creationId xmlns:a16="http://schemas.microsoft.com/office/drawing/2014/main" id="{A303E2B4-C236-B3B4-CB21-9A5078CEA124}"/>
              </a:ext>
            </a:extLst>
          </p:cNvPr>
          <p:cNvSpPr>
            <a:spLocks noGrp="1"/>
          </p:cNvSpPr>
          <p:nvPr>
            <p:ph type="title"/>
          </p:nvPr>
        </p:nvSpPr>
        <p:spPr>
          <a:xfrm>
            <a:off x="470410" y="104964"/>
            <a:ext cx="9863667" cy="430887"/>
          </a:xfrm>
        </p:spPr>
        <p:txBody>
          <a:bodyPr/>
          <a:lstStyle>
            <a:lvl1pPr>
              <a:defRPr kumimoji="0" lang="en-US" sz="2800" b="1" i="0" u="none" strike="noStrike" kern="1200" cap="all" spc="300" normalizeH="0" baseline="0" smtClean="0">
                <a:ln>
                  <a:noFill/>
                </a:ln>
                <a:solidFill>
                  <a:srgbClr val="0C4D66"/>
                </a:solidFill>
                <a:effectLst/>
                <a:uLnTx/>
                <a:uFillTx/>
                <a:latin typeface="Montserrat"/>
                <a:ea typeface="+mn-ea"/>
                <a:cs typeface="+mn-cs"/>
              </a:defRPr>
            </a:lvl1pPr>
          </a:lstStyle>
          <a:p>
            <a:r>
              <a:rPr lang="en-US"/>
              <a:t>Click to edit Master title style</a:t>
            </a:r>
          </a:p>
        </p:txBody>
      </p:sp>
      <p:sp>
        <p:nvSpPr>
          <p:cNvPr id="17" name="Rectangle 16">
            <a:extLst>
              <a:ext uri="{FF2B5EF4-FFF2-40B4-BE49-F238E27FC236}">
                <a16:creationId xmlns:a16="http://schemas.microsoft.com/office/drawing/2014/main" id="{85D42A57-ECE7-D39E-DCCB-8BB4B05A458F}"/>
              </a:ext>
            </a:extLst>
          </p:cNvPr>
          <p:cNvSpPr/>
          <p:nvPr userDrawn="1"/>
        </p:nvSpPr>
        <p:spPr>
          <a:xfrm>
            <a:off x="12444549" y="217367"/>
            <a:ext cx="343092" cy="343092"/>
          </a:xfrm>
          <a:prstGeom prst="rect">
            <a:avLst/>
          </a:prstGeom>
          <a:solidFill>
            <a:srgbClr val="0E4D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1DE348-2D10-1428-D938-9B6A07814DA3}"/>
              </a:ext>
            </a:extLst>
          </p:cNvPr>
          <p:cNvSpPr/>
          <p:nvPr userDrawn="1"/>
        </p:nvSpPr>
        <p:spPr>
          <a:xfrm>
            <a:off x="12444549" y="686691"/>
            <a:ext cx="343092" cy="343092"/>
          </a:xfrm>
          <a:prstGeom prst="rect">
            <a:avLst/>
          </a:prstGeom>
          <a:solidFill>
            <a:srgbClr val="EC67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FF4CB43-03C4-FF6B-899A-CA271F602B1A}"/>
              </a:ext>
            </a:extLst>
          </p:cNvPr>
          <p:cNvPicPr>
            <a:picLocks noChangeAspect="1"/>
          </p:cNvPicPr>
          <p:nvPr userDrawn="1"/>
        </p:nvPicPr>
        <p:blipFill>
          <a:blip r:embed="rId2"/>
          <a:stretch>
            <a:fillRect/>
          </a:stretch>
        </p:blipFill>
        <p:spPr>
          <a:xfrm>
            <a:off x="10275886" y="6334430"/>
            <a:ext cx="1832523" cy="486884"/>
          </a:xfrm>
          <a:prstGeom prst="rect">
            <a:avLst/>
          </a:prstGeom>
        </p:spPr>
      </p:pic>
      <p:sp>
        <p:nvSpPr>
          <p:cNvPr id="4" name="Text Placeholder 3">
            <a:extLst>
              <a:ext uri="{FF2B5EF4-FFF2-40B4-BE49-F238E27FC236}">
                <a16:creationId xmlns:a16="http://schemas.microsoft.com/office/drawing/2014/main" id="{D04880EC-C93F-0CA0-3888-B6986CD52C1E}"/>
              </a:ext>
            </a:extLst>
          </p:cNvPr>
          <p:cNvSpPr>
            <a:spLocks noGrp="1"/>
          </p:cNvSpPr>
          <p:nvPr>
            <p:ph type="body" sz="quarter" idx="13" hasCustomPrompt="1"/>
          </p:nvPr>
        </p:nvSpPr>
        <p:spPr>
          <a:xfrm>
            <a:off x="469901" y="560388"/>
            <a:ext cx="11002630" cy="276999"/>
          </a:xfrm>
        </p:spPr>
        <p:txBody>
          <a:bodyPr/>
          <a:lstStyle>
            <a:lvl1pPr>
              <a:defRPr b="0">
                <a:solidFill>
                  <a:srgbClr val="EC672D"/>
                </a:solidFill>
                <a:latin typeface="Montserrat" pitchFamily="2" charset="77"/>
              </a:defRPr>
            </a:lvl1pPr>
          </a:lstStyle>
          <a:p>
            <a:pPr lvl="0"/>
            <a:r>
              <a:rPr lang="en-US"/>
              <a:t>CLICK TO EDIT MASTER TEXT STYLES</a:t>
            </a:r>
          </a:p>
        </p:txBody>
      </p:sp>
    </p:spTree>
    <p:extLst>
      <p:ext uri="{BB962C8B-B14F-4D97-AF65-F5344CB8AC3E}">
        <p14:creationId xmlns:p14="http://schemas.microsoft.com/office/powerpoint/2010/main" val="4092617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1395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2083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1481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50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5827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112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511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2E6400-B85D-2504-8061-7652E187AF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B878F0-9B0B-3329-F1B8-F645EC572E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927544-BE85-BED4-B6C7-652433B406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F9043-D093-42AA-9A35-45F3B50A6443}" type="datetimeFigureOut">
              <a:rPr lang="en-US" smtClean="0"/>
              <a:t>9/20/24</a:t>
            </a:fld>
            <a:endParaRPr lang="en-US"/>
          </a:p>
        </p:txBody>
      </p:sp>
      <p:sp>
        <p:nvSpPr>
          <p:cNvPr id="5" name="Footer Placeholder 4">
            <a:extLst>
              <a:ext uri="{FF2B5EF4-FFF2-40B4-BE49-F238E27FC236}">
                <a16:creationId xmlns:a16="http://schemas.microsoft.com/office/drawing/2014/main" id="{3CC39F74-B625-CD62-66B6-0A92064F93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CB268F-CD7A-2D25-041B-B3D77A5A96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D0C9DC-F346-4C01-A4A4-E5FA3EC6C4FB}" type="slidenum">
              <a:rPr lang="en-US" smtClean="0"/>
              <a:t>‹#›</a:t>
            </a:fld>
            <a:endParaRPr lang="en-US"/>
          </a:p>
        </p:txBody>
      </p:sp>
    </p:spTree>
    <p:extLst>
      <p:ext uri="{BB962C8B-B14F-4D97-AF65-F5344CB8AC3E}">
        <p14:creationId xmlns:p14="http://schemas.microsoft.com/office/powerpoint/2010/main" val="3206072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38C894-8448-F287-0826-9AED71A8D6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94EEB3-A254-0EB9-D4EA-75C84AF4B8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34D542-A756-8D09-E676-58539CF809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40C81D5-16DA-431F-BE8B-CA72F999BD7B}" type="datetimeFigureOut">
              <a:rPr lang="en-US" smtClean="0"/>
              <a:t>9/20/24</a:t>
            </a:fld>
            <a:endParaRPr lang="en-US"/>
          </a:p>
        </p:txBody>
      </p:sp>
      <p:sp>
        <p:nvSpPr>
          <p:cNvPr id="5" name="Footer Placeholder 4">
            <a:extLst>
              <a:ext uri="{FF2B5EF4-FFF2-40B4-BE49-F238E27FC236}">
                <a16:creationId xmlns:a16="http://schemas.microsoft.com/office/drawing/2014/main" id="{8B0254B5-2DE6-E362-29F4-FC356D5744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E6A99A5-278F-F4D7-25B8-477296D313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210739E-0D6D-43BE-A37B-88EFDC2C0B7C}" type="slidenum">
              <a:rPr lang="en-US" smtClean="0"/>
              <a:t>‹#›</a:t>
            </a:fld>
            <a:endParaRPr lang="en-US"/>
          </a:p>
        </p:txBody>
      </p:sp>
    </p:spTree>
    <p:extLst>
      <p:ext uri="{BB962C8B-B14F-4D97-AF65-F5344CB8AC3E}">
        <p14:creationId xmlns:p14="http://schemas.microsoft.com/office/powerpoint/2010/main" val="114780379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hyperlink" Target="https://jayce-o.blogspot.com/2013/05/great-examples-of-travel-brochure-designs.html" TargetMode="External"/><Relationship Id="rId13" Type="http://schemas.openxmlformats.org/officeDocument/2006/relationships/image" Target="../media/image40.jpeg"/><Relationship Id="rId18" Type="http://schemas.openxmlformats.org/officeDocument/2006/relationships/hyperlink" Target="https://foto.wuestenigel.com/travel-pack-in-new-realities-covid-19-prevention-while-traveling-and-new-normal-lifestyle-concept/" TargetMode="External"/><Relationship Id="rId3" Type="http://schemas.openxmlformats.org/officeDocument/2006/relationships/image" Target="../media/image26.png"/><Relationship Id="rId7" Type="http://schemas.openxmlformats.org/officeDocument/2006/relationships/image" Target="../media/image36.jpeg"/><Relationship Id="rId12" Type="http://schemas.openxmlformats.org/officeDocument/2006/relationships/image" Target="../media/image39.svg"/><Relationship Id="rId17" Type="http://schemas.openxmlformats.org/officeDocument/2006/relationships/image" Target="../media/image43.jpeg"/><Relationship Id="rId2" Type="http://schemas.openxmlformats.org/officeDocument/2006/relationships/notesSlide" Target="../notesSlides/notesSlide10.xml"/><Relationship Id="rId16" Type="http://schemas.openxmlformats.org/officeDocument/2006/relationships/image" Target="../media/image42.svg"/><Relationship Id="rId1" Type="http://schemas.openxmlformats.org/officeDocument/2006/relationships/slideLayout" Target="../slideLayouts/slideLayout2.xml"/><Relationship Id="rId6" Type="http://schemas.openxmlformats.org/officeDocument/2006/relationships/hyperlink" Target="https://kathmanduk2.wordpress.com/2015/05/21/world-day-for-cultural-diversity-for-dialogue-and-development-may-21-2015/" TargetMode="External"/><Relationship Id="rId11" Type="http://schemas.openxmlformats.org/officeDocument/2006/relationships/image" Target="../media/image38.png"/><Relationship Id="rId5" Type="http://schemas.openxmlformats.org/officeDocument/2006/relationships/image" Target="../media/image35.jpeg"/><Relationship Id="rId15" Type="http://schemas.openxmlformats.org/officeDocument/2006/relationships/image" Target="../media/image41.png"/><Relationship Id="rId10" Type="http://schemas.openxmlformats.org/officeDocument/2006/relationships/hyperlink" Target="https://openclipart.org/detail/18362/analogue-mobile-phone" TargetMode="External"/><Relationship Id="rId4" Type="http://schemas.openxmlformats.org/officeDocument/2006/relationships/image" Target="../media/image27.png"/><Relationship Id="rId9" Type="http://schemas.openxmlformats.org/officeDocument/2006/relationships/image" Target="../media/image37.png"/><Relationship Id="rId14" Type="http://schemas.openxmlformats.org/officeDocument/2006/relationships/hyperlink" Target="https://www.pexels.com/photo/apple-business-computer-connection-39201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44.jp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14.sv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sv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freepngimg.com/png/33486-hotel-photo" TargetMode="External"/><Relationship Id="rId13" Type="http://schemas.openxmlformats.org/officeDocument/2006/relationships/image" Target="../media/image32.jpeg"/><Relationship Id="rId3" Type="http://schemas.openxmlformats.org/officeDocument/2006/relationships/image" Target="../media/image26.png"/><Relationship Id="rId7" Type="http://schemas.openxmlformats.org/officeDocument/2006/relationships/image" Target="../media/image29.png"/><Relationship Id="rId12" Type="http://schemas.openxmlformats.org/officeDocument/2006/relationships/hyperlink" Target="https://www.publicdomainpictures.net/view-image.php?image=35817&amp;amp;"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freepngimg.com/png/26480-airplane-clipart" TargetMode="External"/><Relationship Id="rId11" Type="http://schemas.openxmlformats.org/officeDocument/2006/relationships/image" Target="../media/image31.jpg"/><Relationship Id="rId5" Type="http://schemas.openxmlformats.org/officeDocument/2006/relationships/image" Target="../media/image28.png"/><Relationship Id="rId10" Type="http://schemas.openxmlformats.org/officeDocument/2006/relationships/hyperlink" Target="https://pixabay.com/th/vectors/%E0%B8%A3%E0%B8%96%E0%B8%9A%E0%B8%B1%E0%B8%AA-%E0%B8%81%E0%B8%B2%E0%B8%A3%E0%B9%80%E0%B8%94%E0%B8%B4%E0%B8%99%E0%B8%97%E0%B8%B2%E0%B8%87-%E0%B8%81%E0%B8%B2%E0%B8%A3%E0%B8%82%E0%B8%99%E0%B8%AA%E0%B9%88%E0%B8%87-%E0%B8%A2%E0%B8%B2%E0%B8%99%E0%B8%9E%E0%B8%B2%E0%B8%AB%E0%B8%99%E0%B8%B0-312564/" TargetMode="External"/><Relationship Id="rId4" Type="http://schemas.openxmlformats.org/officeDocument/2006/relationships/image" Target="../media/image27.png"/><Relationship Id="rId9" Type="http://schemas.openxmlformats.org/officeDocument/2006/relationships/image" Target="../media/image30.png"/><Relationship Id="rId14" Type="http://schemas.openxmlformats.org/officeDocument/2006/relationships/hyperlink" Target="https://pixabay.com/illustrations/more-flame-fire-brand-burn-better-68724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50E01052-8442-EEC0-A457-C58B45209FEA}"/>
              </a:ext>
            </a:extLst>
          </p:cNvPr>
          <p:cNvSpPr>
            <a:spLocks noGrp="1"/>
          </p:cNvSpPr>
          <p:nvPr>
            <p:ph type="ctrTitle"/>
          </p:nvPr>
        </p:nvSpPr>
        <p:spPr>
          <a:xfrm>
            <a:off x="892263" y="4813651"/>
            <a:ext cx="10592174" cy="1000655"/>
          </a:xfrm>
        </p:spPr>
        <p:txBody>
          <a:bodyPr vert="horz" lIns="91440" tIns="45720" rIns="91440" bIns="45720" rtlCol="0" anchor="t">
            <a:normAutofit/>
          </a:bodyPr>
          <a:lstStyle/>
          <a:p>
            <a:pPr algn="l"/>
            <a:r>
              <a:rPr lang="en-US" sz="4800" dirty="0">
                <a:solidFill>
                  <a:schemeClr val="tx2"/>
                </a:solidFill>
              </a:rPr>
              <a:t>What’s New For TRTA Members </a:t>
            </a:r>
          </a:p>
        </p:txBody>
      </p:sp>
      <p:grpSp>
        <p:nvGrpSpPr>
          <p:cNvPr id="15" name="Group 14">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6" name="Freeform: Shape 15">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pic>
        <p:nvPicPr>
          <p:cNvPr id="9" name="Picture 8" descr="A blue and orange logo&#10;&#10;Description automatically generated">
            <a:extLst>
              <a:ext uri="{FF2B5EF4-FFF2-40B4-BE49-F238E27FC236}">
                <a16:creationId xmlns:a16="http://schemas.microsoft.com/office/drawing/2014/main" id="{E65A058B-07DA-ED15-86EB-93BD10493C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3087" y="5811793"/>
            <a:ext cx="3402974" cy="1007280"/>
          </a:xfrm>
          <a:prstGeom prst="rect">
            <a:avLst/>
          </a:prstGeom>
        </p:spPr>
      </p:pic>
      <p:pic>
        <p:nvPicPr>
          <p:cNvPr id="10" name="Picture 9">
            <a:extLst>
              <a:ext uri="{FF2B5EF4-FFF2-40B4-BE49-F238E27FC236}">
                <a16:creationId xmlns:a16="http://schemas.microsoft.com/office/drawing/2014/main" id="{CB8DAA9A-B610-7B06-9E97-7370EEA6CB6B}"/>
              </a:ext>
            </a:extLst>
          </p:cNvPr>
          <p:cNvPicPr>
            <a:picLocks noChangeAspect="1"/>
          </p:cNvPicPr>
          <p:nvPr/>
        </p:nvPicPr>
        <p:blipFill>
          <a:blip r:embed="rId4"/>
          <a:stretch>
            <a:fillRect/>
          </a:stretch>
        </p:blipFill>
        <p:spPr>
          <a:xfrm>
            <a:off x="697922" y="164394"/>
            <a:ext cx="6858000" cy="4476750"/>
          </a:xfrm>
          <a:prstGeom prst="rect">
            <a:avLst/>
          </a:prstGeom>
        </p:spPr>
      </p:pic>
      <p:sp>
        <p:nvSpPr>
          <p:cNvPr id="2" name="TextBox 1">
            <a:extLst>
              <a:ext uri="{FF2B5EF4-FFF2-40B4-BE49-F238E27FC236}">
                <a16:creationId xmlns:a16="http://schemas.microsoft.com/office/drawing/2014/main" id="{913A7412-ECBD-1445-DBAE-23CE10CBC8BC}"/>
              </a:ext>
            </a:extLst>
          </p:cNvPr>
          <p:cNvSpPr txBox="1"/>
          <p:nvPr/>
        </p:nvSpPr>
        <p:spPr>
          <a:xfrm>
            <a:off x="7555922" y="1477170"/>
            <a:ext cx="2501611" cy="2062103"/>
          </a:xfrm>
          <a:prstGeom prst="rect">
            <a:avLst/>
          </a:prstGeom>
          <a:noFill/>
        </p:spPr>
        <p:txBody>
          <a:bodyPr wrap="square" rtlCol="0">
            <a:spAutoFit/>
          </a:bodyPr>
          <a:lstStyle/>
          <a:p>
            <a:r>
              <a:rPr lang="en-US" sz="3200" b="1" dirty="0">
                <a:solidFill>
                  <a:schemeClr val="accent5">
                    <a:lumMod val="50000"/>
                  </a:schemeClr>
                </a:solidFill>
              </a:rPr>
              <a:t>Presented by:</a:t>
            </a:r>
          </a:p>
          <a:p>
            <a:r>
              <a:rPr lang="en-US" sz="3200" b="1">
                <a:solidFill>
                  <a:schemeClr val="accent5">
                    <a:lumMod val="50000"/>
                  </a:schemeClr>
                </a:solidFill>
              </a:rPr>
              <a:t>D’Anna Baucom</a:t>
            </a:r>
            <a:endParaRPr lang="en-US" sz="3200" b="1" dirty="0">
              <a:solidFill>
                <a:schemeClr val="accent5">
                  <a:lumMod val="50000"/>
                </a:schemeClr>
              </a:solidFill>
            </a:endParaRPr>
          </a:p>
          <a:p>
            <a:r>
              <a:rPr lang="en-US" sz="3200" b="1" dirty="0">
                <a:solidFill>
                  <a:schemeClr val="accent5">
                    <a:lumMod val="50000"/>
                  </a:schemeClr>
                </a:solidFill>
              </a:rPr>
              <a:t>AMBA</a:t>
            </a:r>
          </a:p>
        </p:txBody>
      </p:sp>
    </p:spTree>
    <p:extLst>
      <p:ext uri="{BB962C8B-B14F-4D97-AF65-F5344CB8AC3E}">
        <p14:creationId xmlns:p14="http://schemas.microsoft.com/office/powerpoint/2010/main" val="402360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D91510-483D-6C1A-3150-132FE2D66D31}"/>
              </a:ext>
            </a:extLst>
          </p:cNvPr>
          <p:cNvSpPr/>
          <p:nvPr/>
        </p:nvSpPr>
        <p:spPr>
          <a:xfrm>
            <a:off x="0" y="0"/>
            <a:ext cx="12192000" cy="1046167"/>
          </a:xfrm>
          <a:prstGeom prst="rect">
            <a:avLst/>
          </a:prstGeom>
          <a:solidFill>
            <a:srgbClr val="0C49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1">
            <a:extLst>
              <a:ext uri="{FF2B5EF4-FFF2-40B4-BE49-F238E27FC236}">
                <a16:creationId xmlns:a16="http://schemas.microsoft.com/office/drawing/2014/main" id="{F1CBA39A-6B24-09CD-61E0-1589588C0497}"/>
              </a:ext>
            </a:extLst>
          </p:cNvPr>
          <p:cNvSpPr txBox="1">
            <a:spLocks/>
          </p:cNvSpPr>
          <p:nvPr/>
        </p:nvSpPr>
        <p:spPr>
          <a:xfrm>
            <a:off x="2374322" y="288821"/>
            <a:ext cx="8490065" cy="5028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Next Steps…</a:t>
            </a:r>
          </a:p>
        </p:txBody>
      </p:sp>
      <p:pic>
        <p:nvPicPr>
          <p:cNvPr id="1026" name="Picture 2" descr="Gold Boscov's Travel logo">
            <a:extLst>
              <a:ext uri="{FF2B5EF4-FFF2-40B4-BE49-F238E27FC236}">
                <a16:creationId xmlns:a16="http://schemas.microsoft.com/office/drawing/2014/main" id="{AAF5886B-8056-4182-402E-C0A86A0E5E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9208" y="89695"/>
            <a:ext cx="1057275" cy="86677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08C9285A-1663-5F75-3B83-4BABD42F1858}"/>
              </a:ext>
            </a:extLst>
          </p:cNvPr>
          <p:cNvSpPr txBox="1"/>
          <p:nvPr/>
        </p:nvSpPr>
        <p:spPr>
          <a:xfrm>
            <a:off x="333080" y="1519437"/>
            <a:ext cx="8556395" cy="5078313"/>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800" b="1" i="0" u="none" strike="noStrike" kern="1200" cap="none" spc="0" normalizeH="0" baseline="0" noProof="0" dirty="0">
                <a:ln>
                  <a:noFill/>
                </a:ln>
                <a:solidFill>
                  <a:srgbClr val="0C4962"/>
                </a:solidFill>
                <a:effectLst/>
                <a:uLnTx/>
                <a:uFillTx/>
                <a:latin typeface="Montserrat" panose="00000500000000000000" pitchFamily="50" charset="0"/>
                <a:ea typeface="+mn-ea"/>
                <a:cs typeface="+mn-cs"/>
              </a:rPr>
              <a:t>Roundup Your Friends &amp; Family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C4962"/>
              </a:solidFill>
              <a:effectLst/>
              <a:uLnTx/>
              <a:uFillTx/>
              <a:latin typeface="Montserrat" panose="00000500000000000000" pitchFamily="50"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800" b="1" i="0" u="none" strike="noStrike" kern="1200" cap="none" spc="0" normalizeH="0" baseline="0" noProof="0" dirty="0">
                <a:ln>
                  <a:noFill/>
                </a:ln>
                <a:solidFill>
                  <a:srgbClr val="0C4962"/>
                </a:solidFill>
                <a:effectLst/>
                <a:uLnTx/>
                <a:uFillTx/>
                <a:latin typeface="Montserrat" panose="00000500000000000000" pitchFamily="50" charset="0"/>
                <a:ea typeface="+mn-ea"/>
                <a:cs typeface="+mn-cs"/>
              </a:rPr>
              <a:t>Pick Your Trips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C4962"/>
              </a:solidFill>
              <a:effectLst/>
              <a:uLnTx/>
              <a:uFillTx/>
              <a:latin typeface="Montserrat" panose="00000500000000000000" pitchFamily="50"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800" b="1" i="0" u="none" strike="noStrike" kern="1200" cap="none" spc="0" normalizeH="0" baseline="0" noProof="0" dirty="0">
                <a:ln>
                  <a:noFill/>
                </a:ln>
                <a:solidFill>
                  <a:srgbClr val="0C4962"/>
                </a:solidFill>
                <a:effectLst/>
                <a:uLnTx/>
                <a:uFillTx/>
                <a:latin typeface="Montserrat" panose="00000500000000000000" pitchFamily="50" charset="0"/>
                <a:ea typeface="+mn-ea"/>
                <a:cs typeface="+mn-cs"/>
              </a:rPr>
              <a:t>Call Boscov’s Travel at 888-606-0272</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2800" b="1" i="0" u="none" strike="noStrike" kern="1200" cap="none" spc="0" normalizeH="0" baseline="0" noProof="0" dirty="0">
              <a:ln>
                <a:noFill/>
              </a:ln>
              <a:solidFill>
                <a:srgbClr val="0C4962"/>
              </a:solidFill>
              <a:effectLst/>
              <a:uLnTx/>
              <a:uFillTx/>
              <a:latin typeface="Montserrat" panose="00000500000000000000" pitchFamily="50"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800" b="1" i="0" u="none" strike="noStrike" kern="1200" cap="none" spc="0" normalizeH="0" baseline="0" noProof="0" dirty="0">
                <a:ln>
                  <a:noFill/>
                </a:ln>
                <a:solidFill>
                  <a:srgbClr val="0C4962"/>
                </a:solidFill>
                <a:effectLst/>
                <a:uLnTx/>
                <a:uFillTx/>
                <a:latin typeface="Montserrat" panose="00000500000000000000" pitchFamily="50" charset="0"/>
                <a:ea typeface="+mn-ea"/>
                <a:cs typeface="+mn-cs"/>
              </a:rPr>
              <a:t>Go Online:  boscovstravel.com/</a:t>
            </a:r>
            <a:r>
              <a:rPr kumimoji="0" lang="en-US" sz="2800" b="1" i="0" u="none" strike="noStrike" kern="1200" cap="none" spc="0" normalizeH="0" baseline="0" noProof="0" dirty="0" err="1">
                <a:ln>
                  <a:noFill/>
                </a:ln>
                <a:solidFill>
                  <a:srgbClr val="0C4962"/>
                </a:solidFill>
                <a:effectLst/>
                <a:uLnTx/>
                <a:uFillTx/>
                <a:latin typeface="Montserrat" panose="00000500000000000000" pitchFamily="50" charset="0"/>
                <a:ea typeface="+mn-ea"/>
                <a:cs typeface="+mn-cs"/>
              </a:rPr>
              <a:t>trta</a:t>
            </a:r>
            <a:endParaRPr kumimoji="0" lang="en-US" sz="2800" b="1" i="0" u="none" strike="noStrike" kern="1200" cap="none" spc="0" normalizeH="0" baseline="0" noProof="0" dirty="0">
              <a:ln>
                <a:noFill/>
              </a:ln>
              <a:solidFill>
                <a:srgbClr val="0C4962"/>
              </a:solidFill>
              <a:effectLst/>
              <a:uLnTx/>
              <a:uFillTx/>
              <a:latin typeface="Montserrat" panose="00000500000000000000" pitchFamily="50"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2800" b="1" i="0" u="none" strike="noStrike" kern="1200" cap="none" spc="0" normalizeH="0" baseline="0" noProof="0" dirty="0">
              <a:ln>
                <a:noFill/>
              </a:ln>
              <a:solidFill>
                <a:srgbClr val="0C4962"/>
              </a:solidFill>
              <a:effectLst/>
              <a:uLnTx/>
              <a:uFillTx/>
              <a:latin typeface="Montserrat" panose="00000500000000000000" pitchFamily="50"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800" b="1" i="0" u="none" strike="noStrike" kern="1200" cap="none" spc="0" normalizeH="0" baseline="0" noProof="0" dirty="0">
                <a:ln>
                  <a:noFill/>
                </a:ln>
                <a:solidFill>
                  <a:srgbClr val="0C4962"/>
                </a:solidFill>
                <a:effectLst/>
                <a:uLnTx/>
                <a:uFillTx/>
                <a:latin typeface="Montserrat" panose="00000500000000000000" pitchFamily="50" charset="0"/>
                <a:ea typeface="+mn-ea"/>
                <a:cs typeface="+mn-cs"/>
              </a:rPr>
              <a:t>Email for more info: TRTAuniquejourneys@boscovstravel.com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C4962"/>
              </a:solidFill>
              <a:effectLst/>
              <a:uLnTx/>
              <a:uFillTx/>
              <a:latin typeface="Montserrat" panose="000005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B2E7768-F1A1-8B25-32A7-B4EB04F2B255}"/>
              </a:ext>
            </a:extLst>
          </p:cNvPr>
          <p:cNvPicPr>
            <a:picLocks noChangeAspect="1"/>
          </p:cNvPicPr>
          <p:nvPr/>
        </p:nvPicPr>
        <p:blipFill>
          <a:blip r:embed="rId4"/>
          <a:stretch>
            <a:fillRect/>
          </a:stretch>
        </p:blipFill>
        <p:spPr>
          <a:xfrm>
            <a:off x="88981" y="169854"/>
            <a:ext cx="1664301" cy="556586"/>
          </a:xfrm>
          <a:prstGeom prst="rect">
            <a:avLst/>
          </a:prstGeom>
        </p:spPr>
      </p:pic>
      <p:sp>
        <p:nvSpPr>
          <p:cNvPr id="25" name="TextBox 24">
            <a:extLst>
              <a:ext uri="{FF2B5EF4-FFF2-40B4-BE49-F238E27FC236}">
                <a16:creationId xmlns:a16="http://schemas.microsoft.com/office/drawing/2014/main" id="{2EE23716-AFD8-842C-172F-1129C3EB25AC}"/>
              </a:ext>
            </a:extLst>
          </p:cNvPr>
          <p:cNvSpPr txBox="1"/>
          <p:nvPr/>
        </p:nvSpPr>
        <p:spPr>
          <a:xfrm>
            <a:off x="9063990" y="4248903"/>
            <a:ext cx="3128010" cy="1384995"/>
          </a:xfrm>
          <a:prstGeom prst="rect">
            <a:avLst/>
          </a:prstGeom>
          <a:noFill/>
        </p:spPr>
        <p:txBody>
          <a:bodyPr wrap="square">
            <a:spAutoFit/>
          </a:bodyPr>
          <a:lstStyle/>
          <a:p>
            <a:pPr marL="457200" marR="0" lvl="0" indent="-45720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800" b="1" i="0" u="none" strike="noStrike" kern="1200" cap="none" spc="0" normalizeH="0" baseline="0" noProof="0" dirty="0">
                <a:ln>
                  <a:noFill/>
                </a:ln>
                <a:solidFill>
                  <a:srgbClr val="0C4962"/>
                </a:solidFill>
                <a:effectLst/>
                <a:uLnTx/>
                <a:uFillTx/>
                <a:latin typeface="Montserrat" panose="00000500000000000000" pitchFamily="50" charset="0"/>
                <a:ea typeface="+mn-ea"/>
                <a:cs typeface="+mn-cs"/>
              </a:rPr>
              <a:t>Pack Your Bags for Adventure!</a:t>
            </a:r>
          </a:p>
        </p:txBody>
      </p:sp>
      <p:pic>
        <p:nvPicPr>
          <p:cNvPr id="7" name="Picture 6" descr="A group of people posing for a photo&#10;&#10;Description automatically generated">
            <a:extLst>
              <a:ext uri="{FF2B5EF4-FFF2-40B4-BE49-F238E27FC236}">
                <a16:creationId xmlns:a16="http://schemas.microsoft.com/office/drawing/2014/main" id="{4C8ED1BD-92E1-01D7-4420-15A51643DB35}"/>
              </a:ext>
            </a:extLst>
          </p:cNvPr>
          <p:cNvPicPr>
            <a:picLocks noChangeAspect="1"/>
          </p:cNvPicPr>
          <p:nvPr/>
        </p:nvPicPr>
        <p:blipFill>
          <a:blip r:embed="rId5" cstate="screen">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849342" y="1080521"/>
            <a:ext cx="2143326" cy="1428884"/>
          </a:xfrm>
          <a:prstGeom prst="rect">
            <a:avLst/>
          </a:prstGeom>
        </p:spPr>
      </p:pic>
      <p:pic>
        <p:nvPicPr>
          <p:cNvPr id="11" name="Picture 10" descr="An open magazine with an elephant&#10;&#10;Description automatically generated">
            <a:extLst>
              <a:ext uri="{FF2B5EF4-FFF2-40B4-BE49-F238E27FC236}">
                <a16:creationId xmlns:a16="http://schemas.microsoft.com/office/drawing/2014/main" id="{144FE7B3-CD2D-A33C-8171-7D161152897B}"/>
              </a:ext>
            </a:extLst>
          </p:cNvPr>
          <p:cNvPicPr>
            <a:picLocks noChangeAspect="1"/>
          </p:cNvPicPr>
          <p:nvPr/>
        </p:nvPicPr>
        <p:blipFill>
          <a:blip r:embed="rId7" cstate="screen">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136536" y="2207683"/>
            <a:ext cx="1422256" cy="947380"/>
          </a:xfrm>
          <a:prstGeom prst="rect">
            <a:avLst/>
          </a:prstGeom>
        </p:spPr>
      </p:pic>
      <p:pic>
        <p:nvPicPr>
          <p:cNvPr id="14" name="Picture 13" descr="A cartoon of a cell phone&#10;&#10;Description automatically generated">
            <a:extLst>
              <a:ext uri="{FF2B5EF4-FFF2-40B4-BE49-F238E27FC236}">
                <a16:creationId xmlns:a16="http://schemas.microsoft.com/office/drawing/2014/main" id="{B80A4D21-C5EE-D649-8471-F98B0E2CB5EE}"/>
              </a:ext>
            </a:extLst>
          </p:cNvPr>
          <p:cNvPicPr>
            <a:picLocks noChangeAspect="1"/>
          </p:cNvPicPr>
          <p:nvPr/>
        </p:nvPicPr>
        <p:blipFill>
          <a:blip r:embed="rId9" cstate="screen">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8020540" y="2681373"/>
            <a:ext cx="746457" cy="1132425"/>
          </a:xfrm>
          <a:prstGeom prst="rect">
            <a:avLst/>
          </a:prstGeom>
        </p:spPr>
      </p:pic>
      <p:pic>
        <p:nvPicPr>
          <p:cNvPr id="17" name="Graphic 16" descr="Checkbox Checked with solid fill">
            <a:extLst>
              <a:ext uri="{FF2B5EF4-FFF2-40B4-BE49-F238E27FC236}">
                <a16:creationId xmlns:a16="http://schemas.microsoft.com/office/drawing/2014/main" id="{8AF7D307-4B16-3972-1DC1-55BC5DCD140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552950" y="1853110"/>
            <a:ext cx="914400" cy="914400"/>
          </a:xfrm>
          <a:prstGeom prst="rect">
            <a:avLst/>
          </a:prstGeom>
        </p:spPr>
      </p:pic>
      <p:pic>
        <p:nvPicPr>
          <p:cNvPr id="21" name="Picture 20" descr="A hand using a mouse&#10;&#10;Description automatically generated">
            <a:extLst>
              <a:ext uri="{FF2B5EF4-FFF2-40B4-BE49-F238E27FC236}">
                <a16:creationId xmlns:a16="http://schemas.microsoft.com/office/drawing/2014/main" id="{FBE962F7-6220-65E3-0AEC-AA539AF4FBF9}"/>
              </a:ext>
            </a:extLst>
          </p:cNvPr>
          <p:cNvPicPr>
            <a:picLocks noChangeAspect="1"/>
          </p:cNvPicPr>
          <p:nvPr/>
        </p:nvPicPr>
        <p:blipFill>
          <a:blip r:embed="rId13" cstate="screen">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7438692" y="3905827"/>
            <a:ext cx="1328305" cy="885537"/>
          </a:xfrm>
          <a:prstGeom prst="rect">
            <a:avLst/>
          </a:prstGeom>
        </p:spPr>
      </p:pic>
      <p:pic>
        <p:nvPicPr>
          <p:cNvPr id="26" name="Graphic 25" descr="Email with solid fill">
            <a:extLst>
              <a:ext uri="{FF2B5EF4-FFF2-40B4-BE49-F238E27FC236}">
                <a16:creationId xmlns:a16="http://schemas.microsoft.com/office/drawing/2014/main" id="{25CD3E92-885D-608D-87B8-6038BD84672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606790" y="5435142"/>
            <a:ext cx="914400" cy="914400"/>
          </a:xfrm>
          <a:prstGeom prst="rect">
            <a:avLst/>
          </a:prstGeom>
        </p:spPr>
      </p:pic>
      <p:pic>
        <p:nvPicPr>
          <p:cNvPr id="28" name="Picture 27" descr="A suitcase with shoes and clothes and headphones&#10;&#10;Description automatically generated">
            <a:extLst>
              <a:ext uri="{FF2B5EF4-FFF2-40B4-BE49-F238E27FC236}">
                <a16:creationId xmlns:a16="http://schemas.microsoft.com/office/drawing/2014/main" id="{F61BE2AF-F925-A504-8841-84BECFDE8988}"/>
              </a:ext>
            </a:extLst>
          </p:cNvPr>
          <p:cNvPicPr>
            <a:picLocks noChangeAspect="1"/>
          </p:cNvPicPr>
          <p:nvPr/>
        </p:nvPicPr>
        <p:blipFill>
          <a:blip r:embed="rId17" cstate="screen">
            <a:extLst>
              <a:ext uri="{28A0092B-C50C-407E-A947-70E740481C1C}">
                <a14:useLocalDpi xmlns:a14="http://schemas.microsoft.com/office/drawing/2010/main" val="0"/>
              </a:ext>
              <a:ext uri="{837473B0-CC2E-450A-ABE3-18F120FF3D39}">
                <a1611:picAttrSrcUrl xmlns:a1611="http://schemas.microsoft.com/office/drawing/2016/11/main" r:id="rId18"/>
              </a:ext>
            </a:extLst>
          </a:blip>
          <a:stretch>
            <a:fillRect/>
          </a:stretch>
        </p:blipFill>
        <p:spPr>
          <a:xfrm>
            <a:off x="9800812" y="2830111"/>
            <a:ext cx="2127149" cy="1418792"/>
          </a:xfrm>
          <a:prstGeom prst="rect">
            <a:avLst/>
          </a:prstGeom>
        </p:spPr>
      </p:pic>
    </p:spTree>
    <p:extLst>
      <p:ext uri="{BB962C8B-B14F-4D97-AF65-F5344CB8AC3E}">
        <p14:creationId xmlns:p14="http://schemas.microsoft.com/office/powerpoint/2010/main" val="251587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95C5A-6A1E-650B-83D0-0FD86AA1F16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165ED3A-FD4A-DD4B-E3FD-ACF59EAD6A25}"/>
              </a:ext>
            </a:extLst>
          </p:cNvPr>
          <p:cNvSpPr>
            <a:spLocks noGrp="1" noRot="1" noMove="1" noResize="1" noEditPoints="1" noAdjustHandles="1" noChangeArrowheads="1" noChangeShapeType="1"/>
          </p:cNvSpPr>
          <p:nvPr/>
        </p:nvSpPr>
        <p:spPr>
          <a:xfrm>
            <a:off x="0" y="-1"/>
            <a:ext cx="4192172" cy="6853269"/>
          </a:xfrm>
          <a:prstGeom prst="rect">
            <a:avLst/>
          </a:prstGeom>
          <a:solidFill>
            <a:srgbClr val="0C49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TextBox 12">
            <a:extLst>
              <a:ext uri="{FF2B5EF4-FFF2-40B4-BE49-F238E27FC236}">
                <a16:creationId xmlns:a16="http://schemas.microsoft.com/office/drawing/2014/main" id="{117167FB-A5F5-AFDB-7569-C65CEF0A7866}"/>
              </a:ext>
            </a:extLst>
          </p:cNvPr>
          <p:cNvSpPr txBox="1"/>
          <p:nvPr/>
        </p:nvSpPr>
        <p:spPr>
          <a:xfrm>
            <a:off x="274320" y="477520"/>
            <a:ext cx="3600605"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prstClr val="white"/>
                </a:solidFill>
                <a:latin typeface="Montserrat" panose="00000500000000000000" pitchFamily="50" charset="0"/>
              </a:rPr>
              <a:t>TRS-Care changes to consider whether you are over or under age 65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Montserrat" panose="000005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prstClr val="white"/>
                </a:solidFill>
                <a:latin typeface="Montserrat" panose="00000500000000000000" pitchFamily="50" charset="0"/>
              </a:rPr>
              <a:t>Compare and find out what’s best for you!</a:t>
            </a:r>
            <a:endParaRPr kumimoji="0" lang="en-US" sz="2800" b="1" i="0" u="none" strike="noStrike" kern="1200" cap="none" spc="0" normalizeH="0" baseline="0" noProof="0" dirty="0">
              <a:ln>
                <a:noFill/>
              </a:ln>
              <a:solidFill>
                <a:prstClr val="white"/>
              </a:solidFill>
              <a:effectLst/>
              <a:uLnTx/>
              <a:uFillTx/>
              <a:latin typeface="Montserrat" panose="000005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Montserrat" panose="00000500000000000000" pitchFamily="50" charset="0"/>
              <a:ea typeface="+mn-ea"/>
              <a:cs typeface="+mn-cs"/>
            </a:endParaRPr>
          </a:p>
        </p:txBody>
      </p:sp>
      <p:cxnSp>
        <p:nvCxnSpPr>
          <p:cNvPr id="3" name="Straight Connector 2">
            <a:extLst>
              <a:ext uri="{FF2B5EF4-FFF2-40B4-BE49-F238E27FC236}">
                <a16:creationId xmlns:a16="http://schemas.microsoft.com/office/drawing/2014/main" id="{A1AB5EEF-9281-DE14-8049-8D013C48A34F}"/>
              </a:ext>
            </a:extLst>
          </p:cNvPr>
          <p:cNvCxnSpPr>
            <a:cxnSpLocks noGrp="1" noRot="1" noMove="1" noResize="1" noEditPoints="1" noAdjustHandles="1" noChangeArrowheads="1" noChangeShapeType="1"/>
          </p:cNvCxnSpPr>
          <p:nvPr/>
        </p:nvCxnSpPr>
        <p:spPr>
          <a:xfrm>
            <a:off x="4192172" y="-1"/>
            <a:ext cx="0" cy="6858001"/>
          </a:xfrm>
          <a:prstGeom prst="line">
            <a:avLst/>
          </a:prstGeom>
          <a:ln w="57150">
            <a:solidFill>
              <a:srgbClr val="F26823"/>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C28AA242-63AD-1912-78E3-FFBBCF952671}"/>
              </a:ext>
            </a:extLst>
          </p:cNvPr>
          <p:cNvSpPr/>
          <p:nvPr/>
        </p:nvSpPr>
        <p:spPr>
          <a:xfrm>
            <a:off x="955583" y="5729443"/>
            <a:ext cx="462592" cy="462592"/>
          </a:xfrm>
          <a:prstGeom prst="ellipse">
            <a:avLst/>
          </a:prstGeom>
          <a:solidFill>
            <a:srgbClr val="F268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Oval 8">
            <a:extLst>
              <a:ext uri="{FF2B5EF4-FFF2-40B4-BE49-F238E27FC236}">
                <a16:creationId xmlns:a16="http://schemas.microsoft.com/office/drawing/2014/main" id="{0EF8D9EF-56D8-D9FD-F780-C84A1BD10BB2}"/>
              </a:ext>
            </a:extLst>
          </p:cNvPr>
          <p:cNvSpPr/>
          <p:nvPr/>
        </p:nvSpPr>
        <p:spPr>
          <a:xfrm>
            <a:off x="2497317" y="5729662"/>
            <a:ext cx="462592" cy="462592"/>
          </a:xfrm>
          <a:prstGeom prst="ellipse">
            <a:avLst/>
          </a:prstGeom>
          <a:solidFill>
            <a:srgbClr val="F268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Graphic 5" descr="Badge New outline">
            <a:extLst>
              <a:ext uri="{FF2B5EF4-FFF2-40B4-BE49-F238E27FC236}">
                <a16:creationId xmlns:a16="http://schemas.microsoft.com/office/drawing/2014/main" id="{60391F93-1660-5B3B-0FC8-CA9284038730}"/>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6948" y="5684300"/>
            <a:ext cx="559862" cy="559862"/>
          </a:xfrm>
          <a:prstGeom prst="rect">
            <a:avLst/>
          </a:prstGeom>
        </p:spPr>
      </p:pic>
      <p:pic>
        <p:nvPicPr>
          <p:cNvPr id="10" name="Graphic 9" descr="Badge New outline">
            <a:extLst>
              <a:ext uri="{FF2B5EF4-FFF2-40B4-BE49-F238E27FC236}">
                <a16:creationId xmlns:a16="http://schemas.microsoft.com/office/drawing/2014/main" id="{FE4C6E56-7616-C45A-DBD5-5C75B25BC8C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48682" y="5684300"/>
            <a:ext cx="559862" cy="559862"/>
          </a:xfrm>
          <a:prstGeom prst="rect">
            <a:avLst/>
          </a:prstGeom>
        </p:spPr>
      </p:pic>
      <p:sp>
        <p:nvSpPr>
          <p:cNvPr id="4" name="Oval 3">
            <a:extLst>
              <a:ext uri="{FF2B5EF4-FFF2-40B4-BE49-F238E27FC236}">
                <a16:creationId xmlns:a16="http://schemas.microsoft.com/office/drawing/2014/main" id="{0037E8CC-36E7-B6A1-BAF9-544DF285D3E9}"/>
              </a:ext>
            </a:extLst>
          </p:cNvPr>
          <p:cNvSpPr/>
          <p:nvPr/>
        </p:nvSpPr>
        <p:spPr>
          <a:xfrm>
            <a:off x="4509419" y="365052"/>
            <a:ext cx="548386" cy="520098"/>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Montserrat" pitchFamily="2" charset="77"/>
                <a:ea typeface="+mn-ea"/>
                <a:cs typeface="+mn-cs"/>
              </a:rPr>
              <a:t>1</a:t>
            </a:r>
          </a:p>
        </p:txBody>
      </p:sp>
      <p:sp>
        <p:nvSpPr>
          <p:cNvPr id="5" name="Rectangle 4">
            <a:extLst>
              <a:ext uri="{FF2B5EF4-FFF2-40B4-BE49-F238E27FC236}">
                <a16:creationId xmlns:a16="http://schemas.microsoft.com/office/drawing/2014/main" id="{E706A293-1227-DFE1-F48F-819DCF9CD2B9}"/>
              </a:ext>
            </a:extLst>
          </p:cNvPr>
          <p:cNvSpPr/>
          <p:nvPr/>
        </p:nvSpPr>
        <p:spPr>
          <a:xfrm>
            <a:off x="5057805" y="409175"/>
            <a:ext cx="6612577" cy="3680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54E60"/>
                </a:solidFill>
                <a:effectLst/>
                <a:uLnTx/>
                <a:uFillTx/>
                <a:latin typeface="Montserrat" pitchFamily="2" charset="77"/>
                <a:ea typeface="+mn-ea"/>
                <a:cs typeface="+mn-cs"/>
              </a:rPr>
              <a:t>What are your deductibles and MOOPs?</a:t>
            </a:r>
          </a:p>
        </p:txBody>
      </p:sp>
      <p:sp>
        <p:nvSpPr>
          <p:cNvPr id="7" name="Rounded Rectangle 41">
            <a:extLst>
              <a:ext uri="{FF2B5EF4-FFF2-40B4-BE49-F238E27FC236}">
                <a16:creationId xmlns:a16="http://schemas.microsoft.com/office/drawing/2014/main" id="{57408090-746C-9E6F-A204-CC0FE7DD40D2}"/>
              </a:ext>
            </a:extLst>
          </p:cNvPr>
          <p:cNvSpPr/>
          <p:nvPr/>
        </p:nvSpPr>
        <p:spPr>
          <a:xfrm>
            <a:off x="4987419" y="965793"/>
            <a:ext cx="6682960" cy="900713"/>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ontserrat" pitchFamily="2" charset="77"/>
                <a:ea typeface="+mn-ea"/>
                <a:cs typeface="+mn-cs"/>
              </a:rPr>
              <a:t>TRS Care has different deductibles and Maximum Out of Pocket expenses than traditional Medicare and some other Med Advantage Plans.</a:t>
            </a:r>
          </a:p>
        </p:txBody>
      </p:sp>
      <p:sp>
        <p:nvSpPr>
          <p:cNvPr id="24" name="Oval 23">
            <a:extLst>
              <a:ext uri="{FF2B5EF4-FFF2-40B4-BE49-F238E27FC236}">
                <a16:creationId xmlns:a16="http://schemas.microsoft.com/office/drawing/2014/main" id="{D63A8B7A-6918-EE8E-79C9-DE3A4D864FB6}"/>
              </a:ext>
            </a:extLst>
          </p:cNvPr>
          <p:cNvSpPr/>
          <p:nvPr/>
        </p:nvSpPr>
        <p:spPr>
          <a:xfrm>
            <a:off x="4509419" y="2347115"/>
            <a:ext cx="548386" cy="520098"/>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Montserrat" pitchFamily="2" charset="77"/>
                <a:ea typeface="+mn-ea"/>
                <a:cs typeface="+mn-cs"/>
              </a:rPr>
              <a:t>2</a:t>
            </a:r>
          </a:p>
        </p:txBody>
      </p:sp>
      <p:sp>
        <p:nvSpPr>
          <p:cNvPr id="25" name="Rectangle 24">
            <a:extLst>
              <a:ext uri="{FF2B5EF4-FFF2-40B4-BE49-F238E27FC236}">
                <a16:creationId xmlns:a16="http://schemas.microsoft.com/office/drawing/2014/main" id="{2B198036-2E8F-9473-3F07-29B3EAC45893}"/>
              </a:ext>
            </a:extLst>
          </p:cNvPr>
          <p:cNvSpPr/>
          <p:nvPr/>
        </p:nvSpPr>
        <p:spPr>
          <a:xfrm>
            <a:off x="5057805" y="2391238"/>
            <a:ext cx="6612577" cy="3680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54E60"/>
                </a:solidFill>
                <a:effectLst/>
                <a:uLnTx/>
                <a:uFillTx/>
                <a:latin typeface="Montserrat" pitchFamily="2" charset="77"/>
                <a:ea typeface="+mn-ea"/>
                <a:cs typeface="+mn-cs"/>
              </a:rPr>
              <a:t>What are your ongoing costs?</a:t>
            </a:r>
          </a:p>
        </p:txBody>
      </p:sp>
      <p:sp>
        <p:nvSpPr>
          <p:cNvPr id="26" name="Rounded Rectangle 41">
            <a:extLst>
              <a:ext uri="{FF2B5EF4-FFF2-40B4-BE49-F238E27FC236}">
                <a16:creationId xmlns:a16="http://schemas.microsoft.com/office/drawing/2014/main" id="{7229D1A7-5FCE-977D-727E-AEED16B49220}"/>
              </a:ext>
            </a:extLst>
          </p:cNvPr>
          <p:cNvSpPr/>
          <p:nvPr/>
        </p:nvSpPr>
        <p:spPr>
          <a:xfrm>
            <a:off x="4987420" y="2947856"/>
            <a:ext cx="6682960" cy="1313059"/>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ontserrat" pitchFamily="2" charset="77"/>
                <a:ea typeface="+mn-ea"/>
                <a:cs typeface="+mn-cs"/>
              </a:rPr>
              <a:t>What are your co-pays for preventative care, specialists, emergency room visits, virtual visits, hospital stays, and prescription medications?</a:t>
            </a:r>
          </a:p>
        </p:txBody>
      </p:sp>
      <p:sp>
        <p:nvSpPr>
          <p:cNvPr id="27" name="Oval 26">
            <a:extLst>
              <a:ext uri="{FF2B5EF4-FFF2-40B4-BE49-F238E27FC236}">
                <a16:creationId xmlns:a16="http://schemas.microsoft.com/office/drawing/2014/main" id="{AECA1154-F312-54D5-11B2-9B57A8314E3C}"/>
              </a:ext>
            </a:extLst>
          </p:cNvPr>
          <p:cNvSpPr/>
          <p:nvPr/>
        </p:nvSpPr>
        <p:spPr>
          <a:xfrm>
            <a:off x="4621120" y="4650508"/>
            <a:ext cx="548386" cy="520098"/>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Montserrat" pitchFamily="2" charset="77"/>
                <a:ea typeface="+mn-ea"/>
                <a:cs typeface="+mn-cs"/>
              </a:rPr>
              <a:t>3</a:t>
            </a:r>
          </a:p>
        </p:txBody>
      </p:sp>
      <p:sp>
        <p:nvSpPr>
          <p:cNvPr id="28" name="Rectangle 27">
            <a:extLst>
              <a:ext uri="{FF2B5EF4-FFF2-40B4-BE49-F238E27FC236}">
                <a16:creationId xmlns:a16="http://schemas.microsoft.com/office/drawing/2014/main" id="{80E44AAC-BBEC-9763-25ED-FB0099CD43F4}"/>
              </a:ext>
            </a:extLst>
          </p:cNvPr>
          <p:cNvSpPr/>
          <p:nvPr/>
        </p:nvSpPr>
        <p:spPr>
          <a:xfrm>
            <a:off x="5169506" y="4694631"/>
            <a:ext cx="6612577" cy="3680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54E60"/>
                </a:solidFill>
                <a:effectLst/>
                <a:uLnTx/>
                <a:uFillTx/>
                <a:latin typeface="Montserrat" pitchFamily="2" charset="77"/>
                <a:ea typeface="+mn-ea"/>
                <a:cs typeface="+mn-cs"/>
              </a:rPr>
              <a:t>What type of flexibility do I have?</a:t>
            </a:r>
          </a:p>
        </p:txBody>
      </p:sp>
      <p:sp>
        <p:nvSpPr>
          <p:cNvPr id="29" name="Rounded Rectangle 41">
            <a:extLst>
              <a:ext uri="{FF2B5EF4-FFF2-40B4-BE49-F238E27FC236}">
                <a16:creationId xmlns:a16="http://schemas.microsoft.com/office/drawing/2014/main" id="{DEBA7E88-0C1E-88F7-F4C3-4AC9D6C001C0}"/>
              </a:ext>
            </a:extLst>
          </p:cNvPr>
          <p:cNvSpPr/>
          <p:nvPr/>
        </p:nvSpPr>
        <p:spPr>
          <a:xfrm>
            <a:off x="5099121" y="5251249"/>
            <a:ext cx="6571258" cy="1442673"/>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Montserrat" pitchFamily="2" charset="77"/>
              </a:rPr>
              <a:t>Are my doctors included?   Am I locked into one plan for a whole year?  Can I change when I want to?  How does my plan fit my lifestyle and health issues?</a:t>
            </a:r>
            <a:endParaRPr kumimoji="0" lang="en-US" sz="1800" b="0" i="0" u="none" strike="noStrike" kern="1200" cap="none" spc="0" normalizeH="0" baseline="0" noProof="0" dirty="0">
              <a:ln>
                <a:noFill/>
              </a:ln>
              <a:solidFill>
                <a:prstClr val="white"/>
              </a:solidFill>
              <a:effectLst/>
              <a:uLnTx/>
              <a:uFillTx/>
              <a:latin typeface="Montserrat" pitchFamily="2" charset="77"/>
              <a:ea typeface="+mn-ea"/>
              <a:cs typeface="+mn-cs"/>
            </a:endParaRPr>
          </a:p>
        </p:txBody>
      </p:sp>
    </p:spTree>
    <p:extLst>
      <p:ext uri="{BB962C8B-B14F-4D97-AF65-F5344CB8AC3E}">
        <p14:creationId xmlns:p14="http://schemas.microsoft.com/office/powerpoint/2010/main" val="3698070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D5109-83F6-CAA3-8662-B45CEF3F8F6F}"/>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003C948F-D9FC-D862-1564-BB9CBA982FAB}"/>
              </a:ext>
            </a:extLst>
          </p:cNvPr>
          <p:cNvSpPr>
            <a:spLocks/>
          </p:cNvSpPr>
          <p:nvPr/>
        </p:nvSpPr>
        <p:spPr>
          <a:xfrm>
            <a:off x="9789330" y="772095"/>
            <a:ext cx="2396192" cy="6085905"/>
          </a:xfrm>
          <a:prstGeom prst="rect">
            <a:avLst/>
          </a:prstGeom>
          <a:solidFill>
            <a:srgbClr val="0C49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8" name="Picture 7" descr="A white letters on a black background&#10;&#10;Description automatically generated">
            <a:extLst>
              <a:ext uri="{FF2B5EF4-FFF2-40B4-BE49-F238E27FC236}">
                <a16:creationId xmlns:a16="http://schemas.microsoft.com/office/drawing/2014/main" id="{C725422B-67EF-C8A1-B67C-887F92D0FF8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234180" y="6116034"/>
            <a:ext cx="1676400" cy="401478"/>
          </a:xfrm>
          <a:prstGeom prst="rect">
            <a:avLst/>
          </a:prstGeom>
        </p:spPr>
      </p:pic>
      <p:sp>
        <p:nvSpPr>
          <p:cNvPr id="23" name="TextBox 22">
            <a:extLst>
              <a:ext uri="{FF2B5EF4-FFF2-40B4-BE49-F238E27FC236}">
                <a16:creationId xmlns:a16="http://schemas.microsoft.com/office/drawing/2014/main" id="{D1453C41-933F-48D8-D0CD-D3DDECF1B787}"/>
              </a:ext>
            </a:extLst>
          </p:cNvPr>
          <p:cNvSpPr txBox="1"/>
          <p:nvPr/>
        </p:nvSpPr>
        <p:spPr>
          <a:xfrm>
            <a:off x="10063092" y="1743181"/>
            <a:ext cx="1861624" cy="232371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Endorsed</a:t>
            </a:r>
          </a:p>
          <a:p>
            <a:pPr marL="0" marR="0" lvl="0" indent="0" algn="r" defTabSz="914400" rtl="0" eaLnBrk="1" fontAlgn="auto" latinLnBrk="0" hangingPunct="1">
              <a:lnSpc>
                <a:spcPct val="100000"/>
              </a:lnSpc>
              <a:spcBef>
                <a:spcPts val="60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benefit with</a:t>
            </a:r>
          </a:p>
          <a:p>
            <a:pPr marL="0" marR="0" lvl="0" indent="0" algn="r" defTabSz="914400" rtl="0" eaLnBrk="1" fontAlgn="auto" latinLnBrk="0" hangingPunct="1">
              <a:lnSpc>
                <a:spcPct val="100000"/>
              </a:lnSpc>
              <a:spcBef>
                <a:spcPts val="60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exclusive</a:t>
            </a:r>
          </a:p>
          <a:p>
            <a:pPr marL="0" marR="0" lvl="0" indent="0" algn="r" defTabSz="914400" rtl="0" eaLnBrk="1" fontAlgn="auto" latinLnBrk="0" hangingPunct="1">
              <a:lnSpc>
                <a:spcPct val="100000"/>
              </a:lnSpc>
              <a:spcBef>
                <a:spcPts val="60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savings for</a:t>
            </a:r>
          </a:p>
          <a:p>
            <a:pPr marL="0" marR="0" lvl="0" indent="0" algn="r" defTabSz="914400" rtl="0" eaLnBrk="1" fontAlgn="auto" latinLnBrk="0" hangingPunct="1">
              <a:lnSpc>
                <a:spcPct val="100000"/>
              </a:lnSpc>
              <a:spcBef>
                <a:spcPts val="60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association</a:t>
            </a:r>
          </a:p>
          <a:p>
            <a:pPr marL="0" marR="0" lvl="0" indent="0" algn="r" defTabSz="914400" rtl="0" eaLnBrk="1" fontAlgn="auto" latinLnBrk="0" hangingPunct="1">
              <a:lnSpc>
                <a:spcPct val="100000"/>
              </a:lnSpc>
              <a:spcBef>
                <a:spcPts val="60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members!</a:t>
            </a:r>
          </a:p>
        </p:txBody>
      </p:sp>
      <p:pic>
        <p:nvPicPr>
          <p:cNvPr id="4" name="Picture 3" descr="A group of people smiling&#10;&#10;Description automatically generated">
            <a:extLst>
              <a:ext uri="{FF2B5EF4-FFF2-40B4-BE49-F238E27FC236}">
                <a16:creationId xmlns:a16="http://schemas.microsoft.com/office/drawing/2014/main" id="{A4FEE42D-9FA2-F512-63E2-9F3055302B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72095"/>
            <a:ext cx="9779903" cy="3777225"/>
          </a:xfrm>
          <a:prstGeom prst="rect">
            <a:avLst/>
          </a:prstGeom>
        </p:spPr>
      </p:pic>
      <p:sp>
        <p:nvSpPr>
          <p:cNvPr id="5" name="Rectangle 4">
            <a:extLst>
              <a:ext uri="{FF2B5EF4-FFF2-40B4-BE49-F238E27FC236}">
                <a16:creationId xmlns:a16="http://schemas.microsoft.com/office/drawing/2014/main" id="{C11DDC20-6EFE-D5EC-A8B7-5C56E9B37A97}"/>
              </a:ext>
            </a:extLst>
          </p:cNvPr>
          <p:cNvSpPr/>
          <p:nvPr/>
        </p:nvSpPr>
        <p:spPr>
          <a:xfrm>
            <a:off x="0" y="0"/>
            <a:ext cx="12192000" cy="772095"/>
          </a:xfrm>
          <a:prstGeom prst="rect">
            <a:avLst/>
          </a:prstGeom>
          <a:solidFill>
            <a:srgbClr val="0C49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0970F9FC-CB3D-09BE-2FDA-0EB151BBD875}"/>
              </a:ext>
            </a:extLst>
          </p:cNvPr>
          <p:cNvSpPr txBox="1"/>
          <p:nvPr/>
        </p:nvSpPr>
        <p:spPr>
          <a:xfrm>
            <a:off x="1860715" y="4527241"/>
            <a:ext cx="66270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Calibri" panose="020F0502020204030204"/>
                <a:ea typeface="+mn-ea"/>
                <a:cs typeface="+mn-cs"/>
              </a:rPr>
              <a:t>TRTA Dental &amp; Vision</a:t>
            </a:r>
          </a:p>
        </p:txBody>
      </p:sp>
      <p:grpSp>
        <p:nvGrpSpPr>
          <p:cNvPr id="21" name="Group 20">
            <a:extLst>
              <a:ext uri="{FF2B5EF4-FFF2-40B4-BE49-F238E27FC236}">
                <a16:creationId xmlns:a16="http://schemas.microsoft.com/office/drawing/2014/main" id="{14905530-C9EE-2AA1-67D8-806DF21CCE54}"/>
              </a:ext>
            </a:extLst>
          </p:cNvPr>
          <p:cNvGrpSpPr/>
          <p:nvPr/>
        </p:nvGrpSpPr>
        <p:grpSpPr>
          <a:xfrm>
            <a:off x="2324355" y="5325451"/>
            <a:ext cx="5699762" cy="1441956"/>
            <a:chOff x="6370322" y="806006"/>
            <a:chExt cx="5699762" cy="1441956"/>
          </a:xfrm>
        </p:grpSpPr>
        <p:sp>
          <p:nvSpPr>
            <p:cNvPr id="13" name="TextBox 12">
              <a:extLst>
                <a:ext uri="{FF2B5EF4-FFF2-40B4-BE49-F238E27FC236}">
                  <a16:creationId xmlns:a16="http://schemas.microsoft.com/office/drawing/2014/main" id="{9DFFB8D2-DCC8-A5AA-08A9-8C4EE515BE26}"/>
                </a:ext>
              </a:extLst>
            </p:cNvPr>
            <p:cNvSpPr txBox="1"/>
            <p:nvPr/>
          </p:nvSpPr>
          <p:spPr>
            <a:xfrm>
              <a:off x="6370323" y="806006"/>
              <a:ext cx="545123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C4962"/>
                  </a:solidFill>
                  <a:effectLst/>
                  <a:uLnTx/>
                  <a:uFillTx/>
                  <a:latin typeface="Montserrat" panose="00000500000000000000" pitchFamily="50" charset="0"/>
                  <a:ea typeface="+mn-ea"/>
                  <a:cs typeface="+mn-cs"/>
                </a:rPr>
                <a:t>Unique Value &amp; Features to support your</a:t>
              </a:r>
              <a:endParaRPr kumimoji="0" lang="en-US" sz="2000" b="0" i="0" u="none" strike="noStrike" kern="1200" cap="none" spc="0" normalizeH="0" baseline="0" noProof="0" dirty="0">
                <a:ln>
                  <a:noFill/>
                </a:ln>
                <a:solidFill>
                  <a:srgbClr val="0C4962"/>
                </a:solidFill>
                <a:effectLst/>
                <a:uLnTx/>
                <a:uFillTx/>
                <a:latin typeface="Aptos" panose="02110004020202020204"/>
                <a:ea typeface="+mn-ea"/>
                <a:cs typeface="+mn-cs"/>
              </a:endParaRPr>
            </a:p>
          </p:txBody>
        </p:sp>
        <p:sp>
          <p:nvSpPr>
            <p:cNvPr id="14" name="TextBox 13">
              <a:extLst>
                <a:ext uri="{FF2B5EF4-FFF2-40B4-BE49-F238E27FC236}">
                  <a16:creationId xmlns:a16="http://schemas.microsoft.com/office/drawing/2014/main" id="{70DA8D1A-008C-9C59-C90C-95C7823E7AE4}"/>
                </a:ext>
              </a:extLst>
            </p:cNvPr>
            <p:cNvSpPr txBox="1"/>
            <p:nvPr/>
          </p:nvSpPr>
          <p:spPr>
            <a:xfrm>
              <a:off x="6370322" y="1206116"/>
              <a:ext cx="561535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26823"/>
                  </a:solidFill>
                  <a:effectLst/>
                  <a:uLnTx/>
                  <a:uFillTx/>
                  <a:latin typeface="Montserrat" panose="00000500000000000000" pitchFamily="50" charset="0"/>
                  <a:ea typeface="+mn-ea"/>
                  <a:cs typeface="+mn-cs"/>
                </a:rPr>
                <a:t>Health &amp; Savings</a:t>
              </a:r>
              <a:endParaRPr kumimoji="0" lang="en-US" sz="3600" b="0" i="0" u="none" strike="noStrike" kern="1200" cap="none" spc="0" normalizeH="0" baseline="0" noProof="0" dirty="0">
                <a:ln>
                  <a:noFill/>
                </a:ln>
                <a:solidFill>
                  <a:srgbClr val="F26823"/>
                </a:solidFill>
                <a:effectLst/>
                <a:uLnTx/>
                <a:uFillTx/>
                <a:latin typeface="Aptos" panose="02110004020202020204"/>
                <a:ea typeface="+mn-ea"/>
                <a:cs typeface="+mn-cs"/>
              </a:endParaRPr>
            </a:p>
          </p:txBody>
        </p:sp>
        <p:sp>
          <p:nvSpPr>
            <p:cNvPr id="15" name="TextBox 14">
              <a:extLst>
                <a:ext uri="{FF2B5EF4-FFF2-40B4-BE49-F238E27FC236}">
                  <a16:creationId xmlns:a16="http://schemas.microsoft.com/office/drawing/2014/main" id="{6B909558-E793-C430-C6EF-8895006FEF8F}"/>
                </a:ext>
              </a:extLst>
            </p:cNvPr>
            <p:cNvSpPr txBox="1"/>
            <p:nvPr/>
          </p:nvSpPr>
          <p:spPr>
            <a:xfrm>
              <a:off x="6370322" y="1847852"/>
              <a:ext cx="569976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C4962"/>
                  </a:solidFill>
                  <a:effectLst/>
                  <a:uLnTx/>
                  <a:uFillTx/>
                  <a:latin typeface="Montserrat" panose="00000500000000000000" pitchFamily="50" charset="0"/>
                  <a:ea typeface="+mn-ea"/>
                  <a:cs typeface="+mn-cs"/>
                </a:rPr>
                <a:t>With top carriers, plan design, and service</a:t>
              </a:r>
            </a:p>
          </p:txBody>
        </p:sp>
      </p:grpSp>
    </p:spTree>
    <p:extLst>
      <p:ext uri="{BB962C8B-B14F-4D97-AF65-F5344CB8AC3E}">
        <p14:creationId xmlns:p14="http://schemas.microsoft.com/office/powerpoint/2010/main" val="1385347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95C5A-6A1E-650B-83D0-0FD86AA1F16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165ED3A-FD4A-DD4B-E3FD-ACF59EAD6A25}"/>
              </a:ext>
            </a:extLst>
          </p:cNvPr>
          <p:cNvSpPr>
            <a:spLocks noGrp="1" noRot="1" noMove="1" noResize="1" noEditPoints="1" noAdjustHandles="1" noChangeArrowheads="1" noChangeShapeType="1"/>
          </p:cNvSpPr>
          <p:nvPr/>
        </p:nvSpPr>
        <p:spPr>
          <a:xfrm>
            <a:off x="0" y="-1"/>
            <a:ext cx="4192172" cy="6853269"/>
          </a:xfrm>
          <a:prstGeom prst="rect">
            <a:avLst/>
          </a:prstGeom>
          <a:solidFill>
            <a:srgbClr val="0C49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TextBox 12">
            <a:extLst>
              <a:ext uri="{FF2B5EF4-FFF2-40B4-BE49-F238E27FC236}">
                <a16:creationId xmlns:a16="http://schemas.microsoft.com/office/drawing/2014/main" id="{117167FB-A5F5-AFDB-7569-C65CEF0A7866}"/>
              </a:ext>
            </a:extLst>
          </p:cNvPr>
          <p:cNvSpPr txBox="1"/>
          <p:nvPr/>
        </p:nvSpPr>
        <p:spPr>
          <a:xfrm>
            <a:off x="274320" y="477520"/>
            <a:ext cx="3600605"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With new dental options through TRS, members are asking about the exceptional value provided by their TRTA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Montserrat" panose="00000500000000000000" pitchFamily="50" charset="0"/>
              <a:ea typeface="+mn-ea"/>
              <a:cs typeface="+mn-cs"/>
            </a:endParaRPr>
          </a:p>
        </p:txBody>
      </p:sp>
      <p:cxnSp>
        <p:nvCxnSpPr>
          <p:cNvPr id="3" name="Straight Connector 2">
            <a:extLst>
              <a:ext uri="{FF2B5EF4-FFF2-40B4-BE49-F238E27FC236}">
                <a16:creationId xmlns:a16="http://schemas.microsoft.com/office/drawing/2014/main" id="{A1AB5EEF-9281-DE14-8049-8D013C48A34F}"/>
              </a:ext>
            </a:extLst>
          </p:cNvPr>
          <p:cNvCxnSpPr>
            <a:cxnSpLocks noGrp="1" noRot="1" noMove="1" noResize="1" noEditPoints="1" noAdjustHandles="1" noChangeArrowheads="1" noChangeShapeType="1"/>
          </p:cNvCxnSpPr>
          <p:nvPr/>
        </p:nvCxnSpPr>
        <p:spPr>
          <a:xfrm>
            <a:off x="4192172" y="-1"/>
            <a:ext cx="0" cy="6858001"/>
          </a:xfrm>
          <a:prstGeom prst="line">
            <a:avLst/>
          </a:prstGeom>
          <a:ln w="57150">
            <a:solidFill>
              <a:srgbClr val="F26823"/>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C28AA242-63AD-1912-78E3-FFBBCF952671}"/>
              </a:ext>
            </a:extLst>
          </p:cNvPr>
          <p:cNvSpPr/>
          <p:nvPr/>
        </p:nvSpPr>
        <p:spPr>
          <a:xfrm>
            <a:off x="955583" y="5729443"/>
            <a:ext cx="462592" cy="462592"/>
          </a:xfrm>
          <a:prstGeom prst="ellipse">
            <a:avLst/>
          </a:prstGeom>
          <a:solidFill>
            <a:srgbClr val="F268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Oval 8">
            <a:extLst>
              <a:ext uri="{FF2B5EF4-FFF2-40B4-BE49-F238E27FC236}">
                <a16:creationId xmlns:a16="http://schemas.microsoft.com/office/drawing/2014/main" id="{0EF8D9EF-56D8-D9FD-F780-C84A1BD10BB2}"/>
              </a:ext>
            </a:extLst>
          </p:cNvPr>
          <p:cNvSpPr/>
          <p:nvPr/>
        </p:nvSpPr>
        <p:spPr>
          <a:xfrm>
            <a:off x="2497317" y="5729662"/>
            <a:ext cx="462592" cy="462592"/>
          </a:xfrm>
          <a:prstGeom prst="ellipse">
            <a:avLst/>
          </a:prstGeom>
          <a:solidFill>
            <a:srgbClr val="F268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Graphic 5" descr="Badge New outline">
            <a:extLst>
              <a:ext uri="{FF2B5EF4-FFF2-40B4-BE49-F238E27FC236}">
                <a16:creationId xmlns:a16="http://schemas.microsoft.com/office/drawing/2014/main" id="{60391F93-1660-5B3B-0FC8-CA9284038730}"/>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6948" y="5684300"/>
            <a:ext cx="559862" cy="559862"/>
          </a:xfrm>
          <a:prstGeom prst="rect">
            <a:avLst/>
          </a:prstGeom>
        </p:spPr>
      </p:pic>
      <p:pic>
        <p:nvPicPr>
          <p:cNvPr id="10" name="Graphic 9" descr="Badge New outline">
            <a:extLst>
              <a:ext uri="{FF2B5EF4-FFF2-40B4-BE49-F238E27FC236}">
                <a16:creationId xmlns:a16="http://schemas.microsoft.com/office/drawing/2014/main" id="{FE4C6E56-7616-C45A-DBD5-5C75B25BC8C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48682" y="5684300"/>
            <a:ext cx="559862" cy="559862"/>
          </a:xfrm>
          <a:prstGeom prst="rect">
            <a:avLst/>
          </a:prstGeom>
        </p:spPr>
      </p:pic>
      <p:sp>
        <p:nvSpPr>
          <p:cNvPr id="4" name="Oval 3">
            <a:extLst>
              <a:ext uri="{FF2B5EF4-FFF2-40B4-BE49-F238E27FC236}">
                <a16:creationId xmlns:a16="http://schemas.microsoft.com/office/drawing/2014/main" id="{0037E8CC-36E7-B6A1-BAF9-544DF285D3E9}"/>
              </a:ext>
            </a:extLst>
          </p:cNvPr>
          <p:cNvSpPr/>
          <p:nvPr/>
        </p:nvSpPr>
        <p:spPr>
          <a:xfrm>
            <a:off x="4509419" y="365052"/>
            <a:ext cx="548386" cy="520098"/>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Montserrat" pitchFamily="2" charset="77"/>
                <a:ea typeface="+mn-ea"/>
                <a:cs typeface="+mn-cs"/>
              </a:rPr>
              <a:t>1</a:t>
            </a:r>
          </a:p>
        </p:txBody>
      </p:sp>
      <p:sp>
        <p:nvSpPr>
          <p:cNvPr id="5" name="Rectangle 4">
            <a:extLst>
              <a:ext uri="{FF2B5EF4-FFF2-40B4-BE49-F238E27FC236}">
                <a16:creationId xmlns:a16="http://schemas.microsoft.com/office/drawing/2014/main" id="{E706A293-1227-DFE1-F48F-819DCF9CD2B9}"/>
              </a:ext>
            </a:extLst>
          </p:cNvPr>
          <p:cNvSpPr/>
          <p:nvPr/>
        </p:nvSpPr>
        <p:spPr>
          <a:xfrm>
            <a:off x="5057805" y="409175"/>
            <a:ext cx="6612577" cy="3680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54E60"/>
                </a:solidFill>
                <a:effectLst/>
                <a:uLnTx/>
                <a:uFillTx/>
                <a:latin typeface="Montserrat" pitchFamily="2" charset="77"/>
                <a:ea typeface="+mn-ea"/>
                <a:cs typeface="+mn-cs"/>
              </a:rPr>
              <a:t>TRTA Has Been Offering Valuable DV Coverage for 20 Years!</a:t>
            </a:r>
          </a:p>
        </p:txBody>
      </p:sp>
      <p:sp>
        <p:nvSpPr>
          <p:cNvPr id="7" name="Rounded Rectangle 41">
            <a:extLst>
              <a:ext uri="{FF2B5EF4-FFF2-40B4-BE49-F238E27FC236}">
                <a16:creationId xmlns:a16="http://schemas.microsoft.com/office/drawing/2014/main" id="{57408090-746C-9E6F-A204-CC0FE7DD40D2}"/>
              </a:ext>
            </a:extLst>
          </p:cNvPr>
          <p:cNvSpPr/>
          <p:nvPr/>
        </p:nvSpPr>
        <p:spPr>
          <a:xfrm>
            <a:off x="4987419" y="965793"/>
            <a:ext cx="6682960" cy="900713"/>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ontserrat" pitchFamily="2" charset="77"/>
                <a:ea typeface="+mn-ea"/>
                <a:cs typeface="+mn-cs"/>
              </a:rPr>
              <a:t>With feedback from members over 20 years, the DV Program with TRTA has evolved provide strong benefits for retired educators.</a:t>
            </a:r>
          </a:p>
        </p:txBody>
      </p:sp>
      <p:sp>
        <p:nvSpPr>
          <p:cNvPr id="24" name="Oval 23">
            <a:extLst>
              <a:ext uri="{FF2B5EF4-FFF2-40B4-BE49-F238E27FC236}">
                <a16:creationId xmlns:a16="http://schemas.microsoft.com/office/drawing/2014/main" id="{D63A8B7A-6918-EE8E-79C9-DE3A4D864FB6}"/>
              </a:ext>
            </a:extLst>
          </p:cNvPr>
          <p:cNvSpPr/>
          <p:nvPr/>
        </p:nvSpPr>
        <p:spPr>
          <a:xfrm>
            <a:off x="4509419" y="2347115"/>
            <a:ext cx="548386" cy="520098"/>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Montserrat" pitchFamily="2" charset="77"/>
                <a:ea typeface="+mn-ea"/>
                <a:cs typeface="+mn-cs"/>
              </a:rPr>
              <a:t>2</a:t>
            </a:r>
          </a:p>
        </p:txBody>
      </p:sp>
      <p:sp>
        <p:nvSpPr>
          <p:cNvPr id="25" name="Rectangle 24">
            <a:extLst>
              <a:ext uri="{FF2B5EF4-FFF2-40B4-BE49-F238E27FC236}">
                <a16:creationId xmlns:a16="http://schemas.microsoft.com/office/drawing/2014/main" id="{2B198036-2E8F-9473-3F07-29B3EAC45893}"/>
              </a:ext>
            </a:extLst>
          </p:cNvPr>
          <p:cNvSpPr/>
          <p:nvPr/>
        </p:nvSpPr>
        <p:spPr>
          <a:xfrm>
            <a:off x="5057805" y="2391238"/>
            <a:ext cx="6612577" cy="3680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54E60"/>
                </a:solidFill>
                <a:effectLst/>
                <a:uLnTx/>
                <a:uFillTx/>
                <a:latin typeface="Montserrat" pitchFamily="2" charset="77"/>
                <a:ea typeface="+mn-ea"/>
                <a:cs typeface="+mn-cs"/>
              </a:rPr>
              <a:t>Tens of thousands of members trust TRTA and AMBA with their coverage.</a:t>
            </a:r>
          </a:p>
        </p:txBody>
      </p:sp>
      <p:sp>
        <p:nvSpPr>
          <p:cNvPr id="26" name="Rounded Rectangle 41">
            <a:extLst>
              <a:ext uri="{FF2B5EF4-FFF2-40B4-BE49-F238E27FC236}">
                <a16:creationId xmlns:a16="http://schemas.microsoft.com/office/drawing/2014/main" id="{7229D1A7-5FCE-977D-727E-AEED16B49220}"/>
              </a:ext>
            </a:extLst>
          </p:cNvPr>
          <p:cNvSpPr/>
          <p:nvPr/>
        </p:nvSpPr>
        <p:spPr>
          <a:xfrm>
            <a:off x="4987420" y="2947856"/>
            <a:ext cx="6682960" cy="1313059"/>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ontserrat" pitchFamily="2" charset="77"/>
                <a:ea typeface="+mn-ea"/>
                <a:cs typeface="+mn-cs"/>
              </a:rPr>
              <a:t>Highlights include larger network, dental rewards rollover, freedom to choose your dentist, enrollment flexibility, high and low plan options, self service online portal, helpful call center service, and more!</a:t>
            </a:r>
          </a:p>
        </p:txBody>
      </p:sp>
      <p:sp>
        <p:nvSpPr>
          <p:cNvPr id="27" name="Oval 26">
            <a:extLst>
              <a:ext uri="{FF2B5EF4-FFF2-40B4-BE49-F238E27FC236}">
                <a16:creationId xmlns:a16="http://schemas.microsoft.com/office/drawing/2014/main" id="{AECA1154-F312-54D5-11B2-9B57A8314E3C}"/>
              </a:ext>
            </a:extLst>
          </p:cNvPr>
          <p:cNvSpPr/>
          <p:nvPr/>
        </p:nvSpPr>
        <p:spPr>
          <a:xfrm>
            <a:off x="4621120" y="4650508"/>
            <a:ext cx="548386" cy="520098"/>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Montserrat" pitchFamily="2" charset="77"/>
                <a:ea typeface="+mn-ea"/>
                <a:cs typeface="+mn-cs"/>
              </a:rPr>
              <a:t>3</a:t>
            </a:r>
          </a:p>
        </p:txBody>
      </p:sp>
      <p:sp>
        <p:nvSpPr>
          <p:cNvPr id="28" name="Rectangle 27">
            <a:extLst>
              <a:ext uri="{FF2B5EF4-FFF2-40B4-BE49-F238E27FC236}">
                <a16:creationId xmlns:a16="http://schemas.microsoft.com/office/drawing/2014/main" id="{80E44AAC-BBEC-9763-25ED-FB0099CD43F4}"/>
              </a:ext>
            </a:extLst>
          </p:cNvPr>
          <p:cNvSpPr/>
          <p:nvPr/>
        </p:nvSpPr>
        <p:spPr>
          <a:xfrm>
            <a:off x="5169506" y="4694631"/>
            <a:ext cx="6612577" cy="3680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54E60"/>
                </a:solidFill>
                <a:effectLst/>
                <a:uLnTx/>
                <a:uFillTx/>
                <a:latin typeface="Montserrat" pitchFamily="2" charset="77"/>
                <a:ea typeface="+mn-ea"/>
                <a:cs typeface="+mn-cs"/>
              </a:rPr>
              <a:t>New Options from TRS for DV Coverage leads to questions from members.</a:t>
            </a:r>
          </a:p>
        </p:txBody>
      </p:sp>
      <p:sp>
        <p:nvSpPr>
          <p:cNvPr id="29" name="Rounded Rectangle 41">
            <a:extLst>
              <a:ext uri="{FF2B5EF4-FFF2-40B4-BE49-F238E27FC236}">
                <a16:creationId xmlns:a16="http://schemas.microsoft.com/office/drawing/2014/main" id="{DEBA7E88-0C1E-88F7-F4C3-4AC9D6C001C0}"/>
              </a:ext>
            </a:extLst>
          </p:cNvPr>
          <p:cNvSpPr/>
          <p:nvPr/>
        </p:nvSpPr>
        <p:spPr>
          <a:xfrm>
            <a:off x="5099121" y="5251249"/>
            <a:ext cx="6571258" cy="1442673"/>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ontserrat" pitchFamily="2" charset="77"/>
                <a:ea typeface="+mn-ea"/>
                <a:cs typeface="+mn-cs"/>
              </a:rPr>
              <a:t>What happens to my dental rewards?  If I change plans could that affect my coverage?  What other benefit improvements is TRTA looking to add?  What differentiates my TRTA plan and makes it a great choice?</a:t>
            </a:r>
          </a:p>
        </p:txBody>
      </p:sp>
    </p:spTree>
    <p:extLst>
      <p:ext uri="{BB962C8B-B14F-4D97-AF65-F5344CB8AC3E}">
        <p14:creationId xmlns:p14="http://schemas.microsoft.com/office/powerpoint/2010/main" val="724978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8BB32-CB64-7630-7C78-AC3E14037690}"/>
            </a:ext>
          </a:extLst>
        </p:cNvPr>
        <p:cNvGrpSpPr/>
        <p:nvPr/>
      </p:nvGrpSpPr>
      <p:grpSpPr>
        <a:xfrm>
          <a:off x="0" y="0"/>
          <a:ext cx="0" cy="0"/>
          <a:chOff x="0" y="0"/>
          <a:chExt cx="0" cy="0"/>
        </a:xfrm>
      </p:grpSpPr>
      <p:sp>
        <p:nvSpPr>
          <p:cNvPr id="26" name="Title 25">
            <a:extLst>
              <a:ext uri="{FF2B5EF4-FFF2-40B4-BE49-F238E27FC236}">
                <a16:creationId xmlns:a16="http://schemas.microsoft.com/office/drawing/2014/main" id="{AE41BAC5-0791-B695-67A0-CC5FE3CDBCC5}"/>
              </a:ext>
            </a:extLst>
          </p:cNvPr>
          <p:cNvSpPr>
            <a:spLocks noGrp="1"/>
          </p:cNvSpPr>
          <p:nvPr>
            <p:ph type="title"/>
          </p:nvPr>
        </p:nvSpPr>
        <p:spPr/>
        <p:txBody>
          <a:bodyPr>
            <a:normAutofit fontScale="90000"/>
          </a:bodyPr>
          <a:lstStyle/>
          <a:p>
            <a:r>
              <a:rPr lang="en-US" dirty="0"/>
              <a:t>Dental Plan Comparison | </a:t>
            </a:r>
            <a:r>
              <a:rPr lang="en-US" b="0" dirty="0"/>
              <a:t>1 of 2</a:t>
            </a:r>
            <a:endParaRPr lang="en-US" dirty="0"/>
          </a:p>
        </p:txBody>
      </p:sp>
      <p:sp>
        <p:nvSpPr>
          <p:cNvPr id="27" name="Text Placeholder 3">
            <a:extLst>
              <a:ext uri="{FF2B5EF4-FFF2-40B4-BE49-F238E27FC236}">
                <a16:creationId xmlns:a16="http://schemas.microsoft.com/office/drawing/2014/main" id="{F65A16AE-CEC5-7D98-BFA1-59D9C3D35330}"/>
              </a:ext>
            </a:extLst>
          </p:cNvPr>
          <p:cNvSpPr>
            <a:spLocks noGrp="1"/>
          </p:cNvSpPr>
          <p:nvPr>
            <p:ph type="body" sz="quarter" idx="10"/>
          </p:nvPr>
        </p:nvSpPr>
        <p:spPr/>
        <p:txBody>
          <a:bodyPr>
            <a:normAutofit/>
          </a:bodyPr>
          <a:lstStyle/>
          <a:p>
            <a:r>
              <a:rPr lang="en-US" sz="1800" dirty="0">
                <a:solidFill>
                  <a:srgbClr val="ED672D"/>
                </a:solidFill>
              </a:rPr>
              <a:t>TRTA offers members the richest benefit plan (TRTA Platinum) while also offering the lowest cost option (TRTA Gold).  </a:t>
            </a:r>
          </a:p>
        </p:txBody>
      </p:sp>
      <p:sp>
        <p:nvSpPr>
          <p:cNvPr id="2" name="Slide Number Placeholder 1">
            <a:extLst>
              <a:ext uri="{FF2B5EF4-FFF2-40B4-BE49-F238E27FC236}">
                <a16:creationId xmlns:a16="http://schemas.microsoft.com/office/drawing/2014/main" id="{05589233-9686-2288-9F8F-27C598E47E47}"/>
              </a:ext>
            </a:extLst>
          </p:cNvPr>
          <p:cNvSpPr>
            <a:spLocks noGrp="1"/>
          </p:cNvSpPr>
          <p:nvPr>
            <p:ph type="sldNum" sz="quarter" idx="4294967295"/>
          </p:nvPr>
        </p:nvSpPr>
        <p:spPr>
          <a:xfrm>
            <a:off x="0" y="6634163"/>
            <a:ext cx="230188" cy="149225"/>
          </a:xfrm>
        </p:spPr>
        <p:txBody>
          <a:bodyPr/>
          <a:lstStyle/>
          <a:p>
            <a:pPr marL="22413" marR="0" lvl="0" indent="0" algn="l" defTabSz="914400" rtl="0" eaLnBrk="1" fontAlgn="auto" latinLnBrk="0" hangingPunct="1">
              <a:lnSpc>
                <a:spcPct val="100000"/>
              </a:lnSpc>
              <a:spcBef>
                <a:spcPts val="71"/>
              </a:spcBef>
              <a:spcAft>
                <a:spcPts val="0"/>
              </a:spcAft>
              <a:buClrTx/>
              <a:buSzTx/>
              <a:buFontTx/>
              <a:buNone/>
              <a:tabLst/>
              <a:defRPr/>
            </a:pPr>
            <a:fld id="{81D60167-4931-47E6-BA6A-407CBD079E47}" type="slidenum">
              <a:rPr kumimoji="0" lang="en-US" sz="971" b="0" i="0" u="none" strike="noStrike" kern="1200" cap="none" spc="-13" normalizeH="0" baseline="0" noProof="0" smtClean="0">
                <a:ln>
                  <a:noFill/>
                </a:ln>
                <a:solidFill>
                  <a:srgbClr val="424243"/>
                </a:solidFill>
                <a:effectLst/>
                <a:uLnTx/>
                <a:uFillTx/>
                <a:latin typeface="Calibri"/>
                <a:ea typeface="+mn-ea"/>
                <a:cs typeface="Calibri"/>
              </a:rPr>
              <a:pPr marL="22413" marR="0" lvl="0" indent="0" algn="l" defTabSz="914400" rtl="0" eaLnBrk="1" fontAlgn="auto" latinLnBrk="0" hangingPunct="1">
                <a:lnSpc>
                  <a:spcPct val="100000"/>
                </a:lnSpc>
                <a:spcBef>
                  <a:spcPts val="71"/>
                </a:spcBef>
                <a:spcAft>
                  <a:spcPts val="0"/>
                </a:spcAft>
                <a:buClrTx/>
                <a:buSzTx/>
                <a:buFontTx/>
                <a:buNone/>
                <a:tabLst/>
                <a:defRPr/>
              </a:pPr>
              <a:t>14</a:t>
            </a:fld>
            <a:endParaRPr kumimoji="0" lang="en-US" sz="971" b="0" i="0" u="none" strike="noStrike" kern="1200" cap="none" spc="-13" normalizeH="0" baseline="0" noProof="0">
              <a:ln>
                <a:noFill/>
              </a:ln>
              <a:solidFill>
                <a:srgbClr val="424243"/>
              </a:solidFill>
              <a:effectLst/>
              <a:uLnTx/>
              <a:uFillTx/>
              <a:latin typeface="Calibri"/>
              <a:ea typeface="+mn-ea"/>
              <a:cs typeface="Calibri"/>
            </a:endParaRPr>
          </a:p>
        </p:txBody>
      </p:sp>
      <p:graphicFrame>
        <p:nvGraphicFramePr>
          <p:cNvPr id="6" name="Table 5">
            <a:extLst>
              <a:ext uri="{FF2B5EF4-FFF2-40B4-BE49-F238E27FC236}">
                <a16:creationId xmlns:a16="http://schemas.microsoft.com/office/drawing/2014/main" id="{20A07F76-E0B8-3E89-7861-08DDD06FA547}"/>
              </a:ext>
            </a:extLst>
          </p:cNvPr>
          <p:cNvGraphicFramePr>
            <a:graphicFrameLocks noGrp="1"/>
          </p:cNvGraphicFramePr>
          <p:nvPr/>
        </p:nvGraphicFramePr>
        <p:xfrm>
          <a:off x="373169" y="1605496"/>
          <a:ext cx="11445663" cy="5071195"/>
        </p:xfrm>
        <a:graphic>
          <a:graphicData uri="http://schemas.openxmlformats.org/drawingml/2006/table">
            <a:tbl>
              <a:tblPr firstRow="1" bandRow="1">
                <a:tableStyleId>{5C22544A-7EE6-4342-B048-85BDC9FD1C3A}</a:tableStyleId>
              </a:tblPr>
              <a:tblGrid>
                <a:gridCol w="1898227">
                  <a:extLst>
                    <a:ext uri="{9D8B030D-6E8A-4147-A177-3AD203B41FA5}">
                      <a16:colId xmlns:a16="http://schemas.microsoft.com/office/drawing/2014/main" val="1093030865"/>
                    </a:ext>
                  </a:extLst>
                </a:gridCol>
                <a:gridCol w="3298205">
                  <a:extLst>
                    <a:ext uri="{9D8B030D-6E8A-4147-A177-3AD203B41FA5}">
                      <a16:colId xmlns:a16="http://schemas.microsoft.com/office/drawing/2014/main" val="699640029"/>
                    </a:ext>
                  </a:extLst>
                </a:gridCol>
                <a:gridCol w="3225740">
                  <a:extLst>
                    <a:ext uri="{9D8B030D-6E8A-4147-A177-3AD203B41FA5}">
                      <a16:colId xmlns:a16="http://schemas.microsoft.com/office/drawing/2014/main" val="3671029871"/>
                    </a:ext>
                  </a:extLst>
                </a:gridCol>
                <a:gridCol w="3023491">
                  <a:extLst>
                    <a:ext uri="{9D8B030D-6E8A-4147-A177-3AD203B41FA5}">
                      <a16:colId xmlns:a16="http://schemas.microsoft.com/office/drawing/2014/main" val="4210517426"/>
                    </a:ext>
                  </a:extLst>
                </a:gridCol>
              </a:tblGrid>
              <a:tr h="501542">
                <a:tc>
                  <a:txBody>
                    <a:bodyPr/>
                    <a:lstStyle/>
                    <a:p>
                      <a:pPr algn="ctr"/>
                      <a:r>
                        <a:rPr lang="en-US" sz="2800" dirty="0"/>
                        <a:t>Category</a:t>
                      </a:r>
                    </a:p>
                  </a:txBody>
                  <a:tcPr anchor="ctr"/>
                </a:tc>
                <a:tc>
                  <a:txBody>
                    <a:bodyPr/>
                    <a:lstStyle/>
                    <a:p>
                      <a:pPr algn="ctr"/>
                      <a:r>
                        <a:rPr lang="en-US" sz="2400" dirty="0"/>
                        <a:t>TRTA </a:t>
                      </a:r>
                      <a:r>
                        <a:rPr lang="en-US" sz="2400" b="1" i="1" dirty="0"/>
                        <a:t>Platinum</a:t>
                      </a:r>
                      <a:r>
                        <a:rPr lang="en-US" sz="2400" dirty="0"/>
                        <a:t> Dental</a:t>
                      </a:r>
                    </a:p>
                  </a:txBody>
                  <a:tcPr anchor="ctr"/>
                </a:tc>
                <a:tc>
                  <a:txBody>
                    <a:bodyPr/>
                    <a:lstStyle/>
                    <a:p>
                      <a:pPr algn="ctr"/>
                      <a:r>
                        <a:rPr lang="en-US" sz="2400" dirty="0"/>
                        <a:t>TRTA </a:t>
                      </a:r>
                      <a:r>
                        <a:rPr lang="en-US" sz="2400" i="1" dirty="0"/>
                        <a:t>Gold</a:t>
                      </a:r>
                      <a:r>
                        <a:rPr lang="en-US" sz="2400" dirty="0"/>
                        <a:t> Dental</a:t>
                      </a:r>
                    </a:p>
                  </a:txBody>
                  <a:tcPr anchor="ctr"/>
                </a:tc>
                <a:tc>
                  <a:txBody>
                    <a:bodyPr/>
                    <a:lstStyle/>
                    <a:p>
                      <a:pPr algn="ctr"/>
                      <a:r>
                        <a:rPr lang="en-US" sz="2400" dirty="0"/>
                        <a:t>TRS Dental</a:t>
                      </a:r>
                    </a:p>
                  </a:txBody>
                  <a:tcPr anchor="ctr"/>
                </a:tc>
                <a:extLst>
                  <a:ext uri="{0D108BD9-81ED-4DB2-BD59-A6C34878D82A}">
                    <a16:rowId xmlns:a16="http://schemas.microsoft.com/office/drawing/2014/main" val="2531083426"/>
                  </a:ext>
                </a:extLst>
              </a:tr>
              <a:tr h="885074">
                <a:tc>
                  <a:txBody>
                    <a:bodyPr/>
                    <a:lstStyle/>
                    <a:p>
                      <a:pPr marL="0" algn="ctr" defTabSz="914400" rtl="0" eaLnBrk="1" latinLnBrk="0" hangingPunct="1"/>
                      <a:r>
                        <a:rPr lang="en-US" sz="2000" b="1" kern="1200" dirty="0">
                          <a:solidFill>
                            <a:schemeClr val="lt1"/>
                          </a:solidFill>
                          <a:latin typeface="+mn-lt"/>
                          <a:ea typeface="+mn-ea"/>
                          <a:cs typeface="+mn-cs"/>
                        </a:rPr>
                        <a:t>Summary</a:t>
                      </a:r>
                    </a:p>
                  </a:txBody>
                  <a:tcPr anchor="ctr">
                    <a:solidFill>
                      <a:schemeClr val="accent1"/>
                    </a:solidFill>
                  </a:tcPr>
                </a:tc>
                <a:tc>
                  <a:txBody>
                    <a:bodyPr/>
                    <a:lstStyle/>
                    <a:p>
                      <a:r>
                        <a:rPr lang="en-US" sz="1800" b="1" kern="1200" dirty="0">
                          <a:solidFill>
                            <a:schemeClr val="accent6">
                              <a:lumMod val="75000"/>
                            </a:schemeClr>
                          </a:solidFill>
                          <a:latin typeface="+mn-lt"/>
                          <a:ea typeface="+mn-ea"/>
                          <a:cs typeface="+mn-cs"/>
                        </a:rPr>
                        <a:t>Richest benefit plan with superior rollover, network, and out of network benefits</a:t>
                      </a:r>
                    </a:p>
                  </a:txBody>
                  <a:tcPr anchor="ctr"/>
                </a:tc>
                <a:tc>
                  <a:txBody>
                    <a:bodyPr/>
                    <a:lstStyle/>
                    <a:p>
                      <a:r>
                        <a:rPr lang="en-US" dirty="0"/>
                        <a:t>Lowest cost option but still maintains good benefit value</a:t>
                      </a:r>
                    </a:p>
                  </a:txBody>
                  <a:tcPr anchor="ctr"/>
                </a:tc>
                <a:tc>
                  <a:txBody>
                    <a:bodyPr/>
                    <a:lstStyle/>
                    <a:p>
                      <a:r>
                        <a:rPr lang="en-US" dirty="0">
                          <a:solidFill>
                            <a:schemeClr val="bg2">
                              <a:lumMod val="25000"/>
                            </a:schemeClr>
                          </a:solidFill>
                        </a:rPr>
                        <a:t>New plan with rates higher than TRTA Gold for comparable benefits</a:t>
                      </a:r>
                    </a:p>
                  </a:txBody>
                  <a:tcPr anchor="ctr"/>
                </a:tc>
                <a:extLst>
                  <a:ext uri="{0D108BD9-81ED-4DB2-BD59-A6C34878D82A}">
                    <a16:rowId xmlns:a16="http://schemas.microsoft.com/office/drawing/2014/main" val="2215675011"/>
                  </a:ext>
                </a:extLst>
              </a:tr>
              <a:tr h="468715">
                <a:tc>
                  <a:txBody>
                    <a:bodyPr/>
                    <a:lstStyle/>
                    <a:p>
                      <a:pPr marL="0" algn="ctr" defTabSz="914400" rtl="0" eaLnBrk="1" latinLnBrk="0" hangingPunct="1"/>
                      <a:r>
                        <a:rPr lang="en-US" sz="2000" b="1" kern="1200" dirty="0">
                          <a:solidFill>
                            <a:schemeClr val="lt1"/>
                          </a:solidFill>
                          <a:latin typeface="+mn-lt"/>
                          <a:ea typeface="+mn-ea"/>
                          <a:cs typeface="+mn-cs"/>
                        </a:rPr>
                        <a:t>Rates</a:t>
                      </a:r>
                    </a:p>
                  </a:txBody>
                  <a:tcPr anchor="ctr">
                    <a:solidFill>
                      <a:schemeClr val="accent1"/>
                    </a:solidFill>
                  </a:tcPr>
                </a:tc>
                <a:tc>
                  <a:txBody>
                    <a:bodyPr/>
                    <a:lstStyle/>
                    <a:p>
                      <a:r>
                        <a:rPr lang="en-US" dirty="0"/>
                        <a:t>$59.81 for member</a:t>
                      </a:r>
                    </a:p>
                  </a:txBody>
                  <a:tcPr anchor="ctr"/>
                </a:tc>
                <a:tc>
                  <a:txBody>
                    <a:bodyPr/>
                    <a:lstStyle/>
                    <a:p>
                      <a:r>
                        <a:rPr lang="en-US" b="1" dirty="0">
                          <a:solidFill>
                            <a:schemeClr val="accent6">
                              <a:lumMod val="75000"/>
                            </a:schemeClr>
                          </a:solidFill>
                        </a:rPr>
                        <a:t>$39.51 for member</a:t>
                      </a:r>
                    </a:p>
                  </a:txBody>
                  <a:tcPr anchor="ctr"/>
                </a:tc>
                <a:tc>
                  <a:txBody>
                    <a:bodyPr/>
                    <a:lstStyle/>
                    <a:p>
                      <a:r>
                        <a:rPr lang="en-US" dirty="0">
                          <a:solidFill>
                            <a:schemeClr val="bg2">
                              <a:lumMod val="25000"/>
                            </a:schemeClr>
                          </a:solidFill>
                        </a:rPr>
                        <a:t>$41.64 for individual retiree</a:t>
                      </a:r>
                    </a:p>
                  </a:txBody>
                  <a:tcPr anchor="ctr"/>
                </a:tc>
                <a:extLst>
                  <a:ext uri="{0D108BD9-81ED-4DB2-BD59-A6C34878D82A}">
                    <a16:rowId xmlns:a16="http://schemas.microsoft.com/office/drawing/2014/main" val="3159620354"/>
                  </a:ext>
                </a:extLst>
              </a:tr>
              <a:tr h="885074">
                <a:tc>
                  <a:txBody>
                    <a:bodyPr/>
                    <a:lstStyle/>
                    <a:p>
                      <a:pPr marL="0" algn="ctr" defTabSz="914400" rtl="0" eaLnBrk="1" latinLnBrk="0" hangingPunct="1"/>
                      <a:r>
                        <a:rPr lang="en-US" sz="2000" b="1" kern="1200" dirty="0">
                          <a:solidFill>
                            <a:schemeClr val="lt1"/>
                          </a:solidFill>
                          <a:latin typeface="+mn-lt"/>
                          <a:ea typeface="+mn-ea"/>
                          <a:cs typeface="+mn-cs"/>
                        </a:rPr>
                        <a:t>Flexibility</a:t>
                      </a:r>
                    </a:p>
                  </a:txBody>
                  <a:tcPr anchor="ctr">
                    <a:solidFill>
                      <a:schemeClr val="accent1"/>
                    </a:solidFill>
                  </a:tcPr>
                </a:tc>
                <a:tc>
                  <a:txBody>
                    <a:bodyPr/>
                    <a:lstStyle/>
                    <a:p>
                      <a:r>
                        <a:rPr lang="en-US" b="1" dirty="0">
                          <a:solidFill>
                            <a:schemeClr val="accent6">
                              <a:lumMod val="75000"/>
                            </a:schemeClr>
                          </a:solidFill>
                        </a:rPr>
                        <a:t>Ability to add spouse, dependents, and make mid-year adjustments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accent6">
                              <a:lumMod val="75000"/>
                            </a:schemeClr>
                          </a:solidFill>
                        </a:rPr>
                        <a:t>Ability to add spouse, dependents, and make mid-year adjustments</a:t>
                      </a:r>
                    </a:p>
                  </a:txBody>
                  <a:tcPr anchor="ctr"/>
                </a:tc>
                <a:tc>
                  <a:txBody>
                    <a:bodyPr/>
                    <a:lstStyle/>
                    <a:p>
                      <a:r>
                        <a:rPr lang="en-US" dirty="0">
                          <a:solidFill>
                            <a:schemeClr val="bg2">
                              <a:lumMod val="25000"/>
                            </a:schemeClr>
                          </a:solidFill>
                        </a:rPr>
                        <a:t>Our understanding is you must enroll with no changes for full year</a:t>
                      </a:r>
                    </a:p>
                  </a:txBody>
                  <a:tcPr anchor="ctr"/>
                </a:tc>
                <a:extLst>
                  <a:ext uri="{0D108BD9-81ED-4DB2-BD59-A6C34878D82A}">
                    <a16:rowId xmlns:a16="http://schemas.microsoft.com/office/drawing/2014/main" val="496280581"/>
                  </a:ext>
                </a:extLst>
              </a:tr>
              <a:tr h="678557">
                <a:tc>
                  <a:txBody>
                    <a:bodyPr/>
                    <a:lstStyle/>
                    <a:p>
                      <a:pPr marL="0" algn="ctr" defTabSz="914400" rtl="0" eaLnBrk="1" latinLnBrk="0" hangingPunct="1"/>
                      <a:r>
                        <a:rPr lang="en-US" sz="2000" b="1" kern="1200" dirty="0">
                          <a:solidFill>
                            <a:schemeClr val="lt1"/>
                          </a:solidFill>
                          <a:latin typeface="+mn-lt"/>
                          <a:ea typeface="+mn-ea"/>
                          <a:cs typeface="+mn-cs"/>
                        </a:rPr>
                        <a:t>Freedom of Choice</a:t>
                      </a:r>
                    </a:p>
                  </a:txBody>
                  <a:tcPr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accent6">
                              <a:lumMod val="75000"/>
                            </a:schemeClr>
                          </a:solidFill>
                        </a:rPr>
                        <a:t>Go to any dentist or save additional  money in network</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accent6">
                              <a:lumMod val="75000"/>
                            </a:schemeClr>
                          </a:solidFill>
                        </a:rPr>
                        <a:t>Go to any dentist or save additional  money in network</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2">
                              <a:lumMod val="25000"/>
                            </a:schemeClr>
                          </a:solidFill>
                        </a:rPr>
                        <a:t>May pay more out of pocket when going out of network</a:t>
                      </a:r>
                    </a:p>
                  </a:txBody>
                  <a:tcPr anchor="ctr"/>
                </a:tc>
                <a:extLst>
                  <a:ext uri="{0D108BD9-81ED-4DB2-BD59-A6C34878D82A}">
                    <a16:rowId xmlns:a16="http://schemas.microsoft.com/office/drawing/2014/main" val="2481418916"/>
                  </a:ext>
                </a:extLst>
              </a:tr>
              <a:tr h="621289">
                <a:tc>
                  <a:txBody>
                    <a:bodyPr/>
                    <a:lstStyle/>
                    <a:p>
                      <a:pPr marL="0" algn="ctr" defTabSz="914400" rtl="0" eaLnBrk="1" latinLnBrk="0" hangingPunct="1"/>
                      <a:r>
                        <a:rPr lang="en-US" sz="2000" b="1" kern="1200" dirty="0">
                          <a:solidFill>
                            <a:schemeClr val="lt1"/>
                          </a:solidFill>
                          <a:latin typeface="+mn-lt"/>
                          <a:ea typeface="+mn-ea"/>
                          <a:cs typeface="+mn-cs"/>
                        </a:rPr>
                        <a:t>Network Size</a:t>
                      </a:r>
                    </a:p>
                  </a:txBody>
                  <a:tcPr anchor="ctr">
                    <a:solidFill>
                      <a:schemeClr val="accent1"/>
                    </a:solidFill>
                  </a:tcPr>
                </a:tc>
                <a:tc>
                  <a:txBody>
                    <a:bodyPr/>
                    <a:lstStyle/>
                    <a:p>
                      <a:r>
                        <a:rPr lang="en-US" b="1" dirty="0" err="1">
                          <a:solidFill>
                            <a:schemeClr val="accent6">
                              <a:lumMod val="75000"/>
                            </a:schemeClr>
                          </a:solidFill>
                        </a:rPr>
                        <a:t>Ameritas</a:t>
                      </a:r>
                      <a:r>
                        <a:rPr lang="en-US" b="1" dirty="0">
                          <a:solidFill>
                            <a:schemeClr val="accent6">
                              <a:lumMod val="75000"/>
                            </a:schemeClr>
                          </a:solidFill>
                        </a:rPr>
                        <a:t> network has over 10,000 providers in TX</a:t>
                      </a:r>
                    </a:p>
                  </a:txBody>
                  <a:tcPr anchor="ctr"/>
                </a:tc>
                <a:tc>
                  <a:txBody>
                    <a:bodyPr/>
                    <a:lstStyle/>
                    <a:p>
                      <a:r>
                        <a:rPr lang="en-US" b="1" dirty="0" err="1">
                          <a:solidFill>
                            <a:schemeClr val="accent6">
                              <a:lumMod val="75000"/>
                            </a:schemeClr>
                          </a:solidFill>
                        </a:rPr>
                        <a:t>Ameritas</a:t>
                      </a:r>
                      <a:r>
                        <a:rPr lang="en-US" b="1" dirty="0">
                          <a:solidFill>
                            <a:schemeClr val="accent6">
                              <a:lumMod val="75000"/>
                            </a:schemeClr>
                          </a:solidFill>
                        </a:rPr>
                        <a:t> network has over 10,000 providers in TX</a:t>
                      </a:r>
                    </a:p>
                  </a:txBody>
                  <a:tcPr anchor="ctr"/>
                </a:tc>
                <a:tc>
                  <a:txBody>
                    <a:bodyPr/>
                    <a:lstStyle/>
                    <a:p>
                      <a:r>
                        <a:rPr lang="en-US" dirty="0" err="1">
                          <a:solidFill>
                            <a:schemeClr val="bg2">
                              <a:lumMod val="25000"/>
                            </a:schemeClr>
                          </a:solidFill>
                        </a:rPr>
                        <a:t>Metlife</a:t>
                      </a:r>
                      <a:r>
                        <a:rPr lang="en-US" dirty="0">
                          <a:solidFill>
                            <a:schemeClr val="bg2">
                              <a:lumMod val="25000"/>
                            </a:schemeClr>
                          </a:solidFill>
                        </a:rPr>
                        <a:t> network has ~7,000 providers in TX</a:t>
                      </a:r>
                    </a:p>
                  </a:txBody>
                  <a:tcPr anchor="ctr"/>
                </a:tc>
                <a:extLst>
                  <a:ext uri="{0D108BD9-81ED-4DB2-BD59-A6C34878D82A}">
                    <a16:rowId xmlns:a16="http://schemas.microsoft.com/office/drawing/2014/main" val="3696725833"/>
                  </a:ext>
                </a:extLst>
              </a:tr>
              <a:tr h="885074">
                <a:tc>
                  <a:txBody>
                    <a:bodyPr/>
                    <a:lstStyle/>
                    <a:p>
                      <a:pPr marL="0" algn="ctr" defTabSz="914400" rtl="0" eaLnBrk="1" latinLnBrk="0" hangingPunct="1"/>
                      <a:r>
                        <a:rPr lang="en-US" sz="2000" b="1" kern="1200" dirty="0">
                          <a:solidFill>
                            <a:schemeClr val="lt1"/>
                          </a:solidFill>
                          <a:latin typeface="+mn-lt"/>
                          <a:ea typeface="+mn-ea"/>
                          <a:cs typeface="+mn-cs"/>
                        </a:rPr>
                        <a:t>Maximum Benefit</a:t>
                      </a:r>
                    </a:p>
                  </a:txBody>
                  <a:tcPr anchor="ctr">
                    <a:solidFill>
                      <a:schemeClr val="accent1"/>
                    </a:solidFill>
                  </a:tcPr>
                </a:tc>
                <a:tc>
                  <a:txBody>
                    <a:bodyPr/>
                    <a:lstStyle/>
                    <a:p>
                      <a:r>
                        <a:rPr lang="en-US" b="1" dirty="0">
                          <a:solidFill>
                            <a:schemeClr val="accent6">
                              <a:lumMod val="75000"/>
                            </a:schemeClr>
                          </a:solidFill>
                        </a:rPr>
                        <a:t>$2,750 ($1,500 annual maximum + $1,250 of possible rollover)</a:t>
                      </a:r>
                    </a:p>
                  </a:txBody>
                  <a:tcPr anchor="ctr"/>
                </a:tc>
                <a:tc>
                  <a:txBody>
                    <a:bodyPr/>
                    <a:lstStyle/>
                    <a:p>
                      <a:r>
                        <a:rPr lang="en-US" dirty="0"/>
                        <a:t>$2,000 ($1,000 annual maximum plus $1,000 of possible rollover)</a:t>
                      </a:r>
                    </a:p>
                  </a:txBody>
                  <a:tcPr anchor="ctr"/>
                </a:tc>
                <a:tc>
                  <a:txBody>
                    <a:bodyPr/>
                    <a:lstStyle/>
                    <a:p>
                      <a:r>
                        <a:rPr lang="en-US" dirty="0">
                          <a:solidFill>
                            <a:schemeClr val="bg2">
                              <a:lumMod val="25000"/>
                            </a:schemeClr>
                          </a:solidFill>
                        </a:rPr>
                        <a:t>$2,000 ($1,500 annual maximum + $500 maximum benefit increase)</a:t>
                      </a:r>
                    </a:p>
                  </a:txBody>
                  <a:tcPr anchor="ctr"/>
                </a:tc>
                <a:extLst>
                  <a:ext uri="{0D108BD9-81ED-4DB2-BD59-A6C34878D82A}">
                    <a16:rowId xmlns:a16="http://schemas.microsoft.com/office/drawing/2014/main" val="125205524"/>
                  </a:ext>
                </a:extLst>
              </a:tr>
            </a:tbl>
          </a:graphicData>
        </a:graphic>
      </p:graphicFrame>
      <p:sp>
        <p:nvSpPr>
          <p:cNvPr id="7" name="TextBox 6">
            <a:extLst>
              <a:ext uri="{FF2B5EF4-FFF2-40B4-BE49-F238E27FC236}">
                <a16:creationId xmlns:a16="http://schemas.microsoft.com/office/drawing/2014/main" id="{A8C3207F-A08A-5A3D-15CE-2F1D0AC77BC1}"/>
              </a:ext>
            </a:extLst>
          </p:cNvPr>
          <p:cNvSpPr txBox="1"/>
          <p:nvPr/>
        </p:nvSpPr>
        <p:spPr>
          <a:xfrm>
            <a:off x="373168" y="6596390"/>
            <a:ext cx="902145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Comparisons done with available information.  Each member should review impacts to their coverage. </a:t>
            </a:r>
          </a:p>
        </p:txBody>
      </p:sp>
      <p:pic>
        <p:nvPicPr>
          <p:cNvPr id="12" name="Picture 11">
            <a:extLst>
              <a:ext uri="{FF2B5EF4-FFF2-40B4-BE49-F238E27FC236}">
                <a16:creationId xmlns:a16="http://schemas.microsoft.com/office/drawing/2014/main" id="{F4A1ED21-2CC9-F4D9-C454-131CBF671BD3}"/>
              </a:ext>
            </a:extLst>
          </p:cNvPr>
          <p:cNvPicPr>
            <a:picLocks noChangeAspect="1"/>
          </p:cNvPicPr>
          <p:nvPr/>
        </p:nvPicPr>
        <p:blipFill>
          <a:blip r:embed="rId3">
            <a:alphaModFix/>
          </a:blip>
          <a:stretch>
            <a:fillRect/>
          </a:stretch>
        </p:blipFill>
        <p:spPr>
          <a:xfrm>
            <a:off x="3079167" y="1140198"/>
            <a:ext cx="1351431" cy="383609"/>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C3FC0BC4-5A2F-71C4-16BE-891EA892A46D}"/>
              </a:ext>
            </a:extLst>
          </p:cNvPr>
          <p:cNvPicPr>
            <a:picLocks noChangeAspect="1"/>
          </p:cNvPicPr>
          <p:nvPr/>
        </p:nvPicPr>
        <p:blipFill>
          <a:blip r:embed="rId3">
            <a:alphaModFix/>
          </a:blip>
          <a:stretch>
            <a:fillRect/>
          </a:stretch>
        </p:blipFill>
        <p:spPr>
          <a:xfrm>
            <a:off x="6323559" y="1153945"/>
            <a:ext cx="1351431" cy="38360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36356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8BB32-CB64-7630-7C78-AC3E14037690}"/>
            </a:ext>
          </a:extLst>
        </p:cNvPr>
        <p:cNvGrpSpPr/>
        <p:nvPr/>
      </p:nvGrpSpPr>
      <p:grpSpPr>
        <a:xfrm>
          <a:off x="0" y="0"/>
          <a:ext cx="0" cy="0"/>
          <a:chOff x="0" y="0"/>
          <a:chExt cx="0" cy="0"/>
        </a:xfrm>
      </p:grpSpPr>
      <p:sp>
        <p:nvSpPr>
          <p:cNvPr id="26" name="Title 25">
            <a:extLst>
              <a:ext uri="{FF2B5EF4-FFF2-40B4-BE49-F238E27FC236}">
                <a16:creationId xmlns:a16="http://schemas.microsoft.com/office/drawing/2014/main" id="{AE41BAC5-0791-B695-67A0-CC5FE3CDBCC5}"/>
              </a:ext>
            </a:extLst>
          </p:cNvPr>
          <p:cNvSpPr>
            <a:spLocks noGrp="1"/>
          </p:cNvSpPr>
          <p:nvPr>
            <p:ph type="title"/>
          </p:nvPr>
        </p:nvSpPr>
        <p:spPr/>
        <p:txBody>
          <a:bodyPr>
            <a:normAutofit fontScale="90000"/>
          </a:bodyPr>
          <a:lstStyle/>
          <a:p>
            <a:r>
              <a:rPr lang="en-US" dirty="0"/>
              <a:t>Plan Comparison | </a:t>
            </a:r>
            <a:r>
              <a:rPr lang="en-US" b="0" dirty="0"/>
              <a:t>2 of 2</a:t>
            </a:r>
            <a:endParaRPr lang="en-US" dirty="0"/>
          </a:p>
        </p:txBody>
      </p:sp>
      <p:sp>
        <p:nvSpPr>
          <p:cNvPr id="27" name="Text Placeholder 3">
            <a:extLst>
              <a:ext uri="{FF2B5EF4-FFF2-40B4-BE49-F238E27FC236}">
                <a16:creationId xmlns:a16="http://schemas.microsoft.com/office/drawing/2014/main" id="{F65A16AE-CEC5-7D98-BFA1-59D9C3D35330}"/>
              </a:ext>
            </a:extLst>
          </p:cNvPr>
          <p:cNvSpPr>
            <a:spLocks noGrp="1"/>
          </p:cNvSpPr>
          <p:nvPr>
            <p:ph type="body" sz="quarter" idx="10"/>
          </p:nvPr>
        </p:nvSpPr>
        <p:spPr/>
        <p:txBody>
          <a:bodyPr>
            <a:normAutofit/>
          </a:bodyPr>
          <a:lstStyle/>
          <a:p>
            <a:r>
              <a:rPr lang="en-US" sz="1800" dirty="0">
                <a:solidFill>
                  <a:srgbClr val="ED672D"/>
                </a:solidFill>
              </a:rPr>
              <a:t>TRTA offers members the richest benefit plan (TRTA Platinum) while also offering the lowest cost option (TRTA Gold).  </a:t>
            </a:r>
          </a:p>
        </p:txBody>
      </p:sp>
      <p:sp>
        <p:nvSpPr>
          <p:cNvPr id="2" name="Slide Number Placeholder 1">
            <a:extLst>
              <a:ext uri="{FF2B5EF4-FFF2-40B4-BE49-F238E27FC236}">
                <a16:creationId xmlns:a16="http://schemas.microsoft.com/office/drawing/2014/main" id="{05589233-9686-2288-9F8F-27C598E47E47}"/>
              </a:ext>
            </a:extLst>
          </p:cNvPr>
          <p:cNvSpPr>
            <a:spLocks noGrp="1"/>
          </p:cNvSpPr>
          <p:nvPr>
            <p:ph type="sldNum" sz="quarter" idx="4294967295"/>
          </p:nvPr>
        </p:nvSpPr>
        <p:spPr>
          <a:xfrm>
            <a:off x="0" y="6634163"/>
            <a:ext cx="230188" cy="149225"/>
          </a:xfrm>
        </p:spPr>
        <p:txBody>
          <a:bodyPr/>
          <a:lstStyle/>
          <a:p>
            <a:pPr marL="22413" marR="0" lvl="0" indent="0" algn="l" defTabSz="914400" rtl="0" eaLnBrk="1" fontAlgn="auto" latinLnBrk="0" hangingPunct="1">
              <a:lnSpc>
                <a:spcPct val="100000"/>
              </a:lnSpc>
              <a:spcBef>
                <a:spcPts val="71"/>
              </a:spcBef>
              <a:spcAft>
                <a:spcPts val="0"/>
              </a:spcAft>
              <a:buClrTx/>
              <a:buSzTx/>
              <a:buFontTx/>
              <a:buNone/>
              <a:tabLst/>
              <a:defRPr/>
            </a:pPr>
            <a:fld id="{81D60167-4931-47E6-BA6A-407CBD079E47}" type="slidenum">
              <a:rPr kumimoji="0" lang="en-US" sz="971" b="0" i="0" u="none" strike="noStrike" kern="1200" cap="none" spc="-13" normalizeH="0" baseline="0" noProof="0" smtClean="0">
                <a:ln>
                  <a:noFill/>
                </a:ln>
                <a:solidFill>
                  <a:srgbClr val="424243"/>
                </a:solidFill>
                <a:effectLst/>
                <a:uLnTx/>
                <a:uFillTx/>
                <a:latin typeface="Calibri"/>
                <a:ea typeface="+mn-ea"/>
                <a:cs typeface="Calibri"/>
              </a:rPr>
              <a:pPr marL="22413" marR="0" lvl="0" indent="0" algn="l" defTabSz="914400" rtl="0" eaLnBrk="1" fontAlgn="auto" latinLnBrk="0" hangingPunct="1">
                <a:lnSpc>
                  <a:spcPct val="100000"/>
                </a:lnSpc>
                <a:spcBef>
                  <a:spcPts val="71"/>
                </a:spcBef>
                <a:spcAft>
                  <a:spcPts val="0"/>
                </a:spcAft>
                <a:buClrTx/>
                <a:buSzTx/>
                <a:buFontTx/>
                <a:buNone/>
                <a:tabLst/>
                <a:defRPr/>
              </a:pPr>
              <a:t>15</a:t>
            </a:fld>
            <a:endParaRPr kumimoji="0" lang="en-US" sz="971" b="0" i="0" u="none" strike="noStrike" kern="1200" cap="none" spc="-13" normalizeH="0" baseline="0" noProof="0">
              <a:ln>
                <a:noFill/>
              </a:ln>
              <a:solidFill>
                <a:srgbClr val="424243"/>
              </a:solidFill>
              <a:effectLst/>
              <a:uLnTx/>
              <a:uFillTx/>
              <a:latin typeface="Calibri"/>
              <a:ea typeface="+mn-ea"/>
              <a:cs typeface="Calibri"/>
            </a:endParaRPr>
          </a:p>
        </p:txBody>
      </p:sp>
      <p:graphicFrame>
        <p:nvGraphicFramePr>
          <p:cNvPr id="6" name="Table 5">
            <a:extLst>
              <a:ext uri="{FF2B5EF4-FFF2-40B4-BE49-F238E27FC236}">
                <a16:creationId xmlns:a16="http://schemas.microsoft.com/office/drawing/2014/main" id="{20A07F76-E0B8-3E89-7861-08DDD06FA547}"/>
              </a:ext>
            </a:extLst>
          </p:cNvPr>
          <p:cNvGraphicFramePr>
            <a:graphicFrameLocks noGrp="1"/>
          </p:cNvGraphicFramePr>
          <p:nvPr>
            <p:extLst>
              <p:ext uri="{D42A27DB-BD31-4B8C-83A1-F6EECF244321}">
                <p14:modId xmlns:p14="http://schemas.microsoft.com/office/powerpoint/2010/main" val="3253922995"/>
              </p:ext>
            </p:extLst>
          </p:nvPr>
        </p:nvGraphicFramePr>
        <p:xfrm>
          <a:off x="230188" y="1611985"/>
          <a:ext cx="11652504" cy="5240607"/>
        </p:xfrm>
        <a:graphic>
          <a:graphicData uri="http://schemas.openxmlformats.org/drawingml/2006/table">
            <a:tbl>
              <a:tblPr firstRow="1" bandRow="1">
                <a:tableStyleId>{5C22544A-7EE6-4342-B048-85BDC9FD1C3A}</a:tableStyleId>
              </a:tblPr>
              <a:tblGrid>
                <a:gridCol w="1878596">
                  <a:extLst>
                    <a:ext uri="{9D8B030D-6E8A-4147-A177-3AD203B41FA5}">
                      <a16:colId xmlns:a16="http://schemas.microsoft.com/office/drawing/2014/main" val="1093030865"/>
                    </a:ext>
                  </a:extLst>
                </a:gridCol>
                <a:gridCol w="3363714">
                  <a:extLst>
                    <a:ext uri="{9D8B030D-6E8A-4147-A177-3AD203B41FA5}">
                      <a16:colId xmlns:a16="http://schemas.microsoft.com/office/drawing/2014/main" val="699640029"/>
                    </a:ext>
                  </a:extLst>
                </a:gridCol>
                <a:gridCol w="3205097">
                  <a:extLst>
                    <a:ext uri="{9D8B030D-6E8A-4147-A177-3AD203B41FA5}">
                      <a16:colId xmlns:a16="http://schemas.microsoft.com/office/drawing/2014/main" val="1404596736"/>
                    </a:ext>
                  </a:extLst>
                </a:gridCol>
                <a:gridCol w="3205097">
                  <a:extLst>
                    <a:ext uri="{9D8B030D-6E8A-4147-A177-3AD203B41FA5}">
                      <a16:colId xmlns:a16="http://schemas.microsoft.com/office/drawing/2014/main" val="4210517426"/>
                    </a:ext>
                  </a:extLst>
                </a:gridCol>
              </a:tblGrid>
              <a:tr h="546404">
                <a:tc>
                  <a:txBody>
                    <a:bodyPr/>
                    <a:lstStyle/>
                    <a:p>
                      <a:pPr algn="ctr"/>
                      <a:r>
                        <a:rPr lang="en-US" sz="2400" dirty="0"/>
                        <a:t>Category</a:t>
                      </a:r>
                    </a:p>
                  </a:txBody>
                  <a:tcPr anchor="ctr"/>
                </a:tc>
                <a:tc>
                  <a:txBody>
                    <a:bodyPr/>
                    <a:lstStyle/>
                    <a:p>
                      <a:pPr algn="ctr"/>
                      <a:r>
                        <a:rPr lang="en-US" sz="2400" dirty="0"/>
                        <a:t>TRTA Platinum Dental</a:t>
                      </a:r>
                    </a:p>
                  </a:txBody>
                  <a:tcPr anchor="ctr"/>
                </a:tc>
                <a:tc>
                  <a:txBody>
                    <a:bodyPr/>
                    <a:lstStyle/>
                    <a:p>
                      <a:pPr algn="ctr"/>
                      <a:r>
                        <a:rPr lang="en-US" sz="2400" dirty="0"/>
                        <a:t>TRTA Gold Dental</a:t>
                      </a:r>
                    </a:p>
                  </a:txBody>
                  <a:tcPr anchor="ctr"/>
                </a:tc>
                <a:tc>
                  <a:txBody>
                    <a:bodyPr/>
                    <a:lstStyle/>
                    <a:p>
                      <a:pPr algn="ctr"/>
                      <a:r>
                        <a:rPr lang="en-US" sz="2400" dirty="0"/>
                        <a:t>TRS Dental</a:t>
                      </a:r>
                    </a:p>
                  </a:txBody>
                  <a:tcPr anchor="ctr"/>
                </a:tc>
                <a:extLst>
                  <a:ext uri="{0D108BD9-81ED-4DB2-BD59-A6C34878D82A}">
                    <a16:rowId xmlns:a16="http://schemas.microsoft.com/office/drawing/2014/main" val="2531083426"/>
                  </a:ext>
                </a:extLst>
              </a:tr>
              <a:tr h="925736">
                <a:tc>
                  <a:txBody>
                    <a:bodyPr/>
                    <a:lstStyle/>
                    <a:p>
                      <a:pPr marL="0" algn="ctr" defTabSz="914400" rtl="0" eaLnBrk="1" latinLnBrk="0" hangingPunct="1"/>
                      <a:r>
                        <a:rPr lang="en-US" sz="1800" b="1" kern="1200" dirty="0">
                          <a:solidFill>
                            <a:schemeClr val="lt1"/>
                          </a:solidFill>
                          <a:latin typeface="+mn-lt"/>
                          <a:ea typeface="+mn-ea"/>
                          <a:cs typeface="+mn-cs"/>
                        </a:rPr>
                        <a:t>Out of Network Benefits</a:t>
                      </a:r>
                    </a:p>
                  </a:txBody>
                  <a:tcPr anchor="ctr">
                    <a:solidFill>
                      <a:schemeClr val="accent1"/>
                    </a:solidFill>
                  </a:tcPr>
                </a:tc>
                <a:tc>
                  <a:txBody>
                    <a:bodyPr/>
                    <a:lstStyle/>
                    <a:p>
                      <a:r>
                        <a:rPr lang="en-US" b="1" dirty="0">
                          <a:solidFill>
                            <a:schemeClr val="accent6">
                              <a:lumMod val="75000"/>
                            </a:schemeClr>
                          </a:solidFill>
                        </a:rPr>
                        <a:t>High Usual &amp; Customary benefits means strong benefits in or out of network</a:t>
                      </a:r>
                    </a:p>
                  </a:txBody>
                  <a:tcPr anchor="ctr"/>
                </a:tc>
                <a:tc>
                  <a:txBody>
                    <a:bodyPr/>
                    <a:lstStyle/>
                    <a:p>
                      <a:r>
                        <a:rPr lang="en-US" b="1" dirty="0">
                          <a:solidFill>
                            <a:schemeClr val="accent6">
                              <a:lumMod val="75000"/>
                            </a:schemeClr>
                          </a:solidFill>
                        </a:rPr>
                        <a:t>High Usual &amp; Customary benefits means strong benefits in or out of network</a:t>
                      </a:r>
                    </a:p>
                  </a:txBody>
                  <a:tcPr anchor="ctr"/>
                </a:tc>
                <a:tc>
                  <a:txBody>
                    <a:bodyPr/>
                    <a:lstStyle/>
                    <a:p>
                      <a:r>
                        <a:rPr lang="en-US" dirty="0">
                          <a:solidFill>
                            <a:schemeClr val="tx1">
                              <a:lumMod val="75000"/>
                              <a:lumOff val="25000"/>
                            </a:schemeClr>
                          </a:solidFill>
                        </a:rPr>
                        <a:t>Maximum Allowable Charge (MAC) means you may pay more out of pocket when going out of network</a:t>
                      </a:r>
                    </a:p>
                  </a:txBody>
                  <a:tcPr anchor="ctr"/>
                </a:tc>
                <a:extLst>
                  <a:ext uri="{0D108BD9-81ED-4DB2-BD59-A6C34878D82A}">
                    <a16:rowId xmlns:a16="http://schemas.microsoft.com/office/drawing/2014/main" val="2215675011"/>
                  </a:ext>
                </a:extLst>
              </a:tr>
              <a:tr h="615859">
                <a:tc>
                  <a:txBody>
                    <a:bodyPr/>
                    <a:lstStyle/>
                    <a:p>
                      <a:pPr marL="0" algn="ctr" defTabSz="914400" rtl="0" eaLnBrk="1" latinLnBrk="0" hangingPunct="1"/>
                      <a:r>
                        <a:rPr lang="en-US" sz="1800" b="1" kern="1200" dirty="0">
                          <a:solidFill>
                            <a:schemeClr val="lt1"/>
                          </a:solidFill>
                          <a:latin typeface="+mn-lt"/>
                          <a:ea typeface="+mn-ea"/>
                          <a:cs typeface="+mn-cs"/>
                        </a:rPr>
                        <a:t>Enrollment &amp; Modify Window</a:t>
                      </a:r>
                    </a:p>
                  </a:txBody>
                  <a:tcPr anchor="ctr">
                    <a:solidFill>
                      <a:schemeClr val="accent1"/>
                    </a:solidFill>
                  </a:tcPr>
                </a:tc>
                <a:tc>
                  <a:txBody>
                    <a:bodyPr/>
                    <a:lstStyle/>
                    <a:p>
                      <a:r>
                        <a:rPr lang="en-US" b="1" dirty="0">
                          <a:solidFill>
                            <a:schemeClr val="accent6">
                              <a:lumMod val="75000"/>
                            </a:schemeClr>
                          </a:solidFill>
                        </a:rPr>
                        <a:t>Anytime</a:t>
                      </a:r>
                    </a:p>
                  </a:txBody>
                  <a:tcPr anchor="ctr"/>
                </a:tc>
                <a:tc>
                  <a:txBody>
                    <a:bodyPr/>
                    <a:lstStyle/>
                    <a:p>
                      <a:r>
                        <a:rPr lang="en-US" b="1" dirty="0">
                          <a:solidFill>
                            <a:schemeClr val="accent6">
                              <a:lumMod val="75000"/>
                            </a:schemeClr>
                          </a:solidFill>
                        </a:rPr>
                        <a:t>Anytime</a:t>
                      </a:r>
                    </a:p>
                  </a:txBody>
                  <a:tcPr anchor="ctr"/>
                </a:tc>
                <a:tc>
                  <a:txBody>
                    <a:bodyPr/>
                    <a:lstStyle/>
                    <a:p>
                      <a:r>
                        <a:rPr lang="en-US" dirty="0">
                          <a:solidFill>
                            <a:schemeClr val="tx1">
                              <a:lumMod val="75000"/>
                              <a:lumOff val="25000"/>
                            </a:schemeClr>
                          </a:solidFill>
                        </a:rPr>
                        <a:t>Once per year</a:t>
                      </a:r>
                    </a:p>
                  </a:txBody>
                  <a:tcPr anchor="ctr"/>
                </a:tc>
                <a:extLst>
                  <a:ext uri="{0D108BD9-81ED-4DB2-BD59-A6C34878D82A}">
                    <a16:rowId xmlns:a16="http://schemas.microsoft.com/office/drawing/2014/main" val="3159620354"/>
                  </a:ext>
                </a:extLst>
              </a:tr>
              <a:tr h="1120468">
                <a:tc>
                  <a:txBody>
                    <a:bodyPr/>
                    <a:lstStyle/>
                    <a:p>
                      <a:pPr marL="0" algn="ctr" defTabSz="914400" rtl="0" eaLnBrk="1" latinLnBrk="0" hangingPunct="1"/>
                      <a:r>
                        <a:rPr lang="en-US" sz="1800" b="1" kern="1200" dirty="0">
                          <a:solidFill>
                            <a:schemeClr val="lt1"/>
                          </a:solidFill>
                          <a:latin typeface="+mn-lt"/>
                          <a:ea typeface="+mn-ea"/>
                          <a:cs typeface="+mn-cs"/>
                        </a:rPr>
                        <a:t>Coinsurance Rates</a:t>
                      </a:r>
                    </a:p>
                  </a:txBody>
                  <a:tcPr anchor="ctr">
                    <a:solidFill>
                      <a:schemeClr val="accent1"/>
                    </a:solidFill>
                  </a:tcPr>
                </a:tc>
                <a:tc>
                  <a:txBody>
                    <a:bodyPr/>
                    <a:lstStyle/>
                    <a:p>
                      <a:r>
                        <a:rPr lang="en-US" sz="1800" b="1" kern="1200" dirty="0">
                          <a:solidFill>
                            <a:schemeClr val="accent6">
                              <a:lumMod val="75000"/>
                            </a:schemeClr>
                          </a:solidFill>
                          <a:latin typeface="+mn-lt"/>
                          <a:ea typeface="+mn-ea"/>
                          <a:cs typeface="+mn-cs"/>
                        </a:rPr>
                        <a:t>100/80/50 Plan </a:t>
                      </a:r>
                    </a:p>
                    <a:p>
                      <a:r>
                        <a:rPr lang="en-US" sz="1600" b="1" kern="1200" dirty="0">
                          <a:solidFill>
                            <a:schemeClr val="accent6">
                              <a:lumMod val="75000"/>
                            </a:schemeClr>
                          </a:solidFill>
                          <a:latin typeface="+mn-lt"/>
                          <a:ea typeface="+mn-ea"/>
                          <a:cs typeface="+mn-cs"/>
                        </a:rPr>
                        <a:t>100% Preventative; 80% Basic; 50% Major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accent6">
                              <a:lumMod val="75000"/>
                            </a:schemeClr>
                          </a:solidFill>
                        </a:rPr>
                        <a:t>100/90*/50 Plan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6">
                              <a:lumMod val="75000"/>
                            </a:schemeClr>
                          </a:solidFill>
                        </a:rPr>
                        <a:t>100% Preventative; Basic starts at 70% but moves up annually to </a:t>
                      </a:r>
                      <a:r>
                        <a:rPr lang="en-US" sz="1600" b="1" u="sng" dirty="0">
                          <a:solidFill>
                            <a:schemeClr val="accent6">
                              <a:lumMod val="75000"/>
                            </a:schemeClr>
                          </a:solidFill>
                        </a:rPr>
                        <a:t>90% </a:t>
                      </a:r>
                      <a:r>
                        <a:rPr lang="en-US" sz="1600" b="1" dirty="0">
                          <a:solidFill>
                            <a:schemeClr val="accent6">
                              <a:lumMod val="75000"/>
                            </a:schemeClr>
                          </a:solidFill>
                        </a:rPr>
                        <a:t>in year 3; 50% Major</a:t>
                      </a:r>
                    </a:p>
                  </a:txBody>
                  <a:tcPr anchor="ctr"/>
                </a:tc>
                <a:tc>
                  <a:txBody>
                    <a:bodyPr/>
                    <a:lstStyle/>
                    <a:p>
                      <a:r>
                        <a:rPr lang="en-US" dirty="0">
                          <a:solidFill>
                            <a:schemeClr val="tx1">
                              <a:lumMod val="75000"/>
                              <a:lumOff val="25000"/>
                            </a:schemeClr>
                          </a:solidFill>
                        </a:rPr>
                        <a:t>100/70/50 Plan</a:t>
                      </a:r>
                    </a:p>
                    <a:p>
                      <a:r>
                        <a:rPr lang="en-US" sz="1600" dirty="0">
                          <a:solidFill>
                            <a:schemeClr val="tx1">
                              <a:lumMod val="75000"/>
                              <a:lumOff val="25000"/>
                            </a:schemeClr>
                          </a:solidFill>
                        </a:rPr>
                        <a:t>100% Preventative, 70% Basic, 50% Major</a:t>
                      </a:r>
                    </a:p>
                  </a:txBody>
                  <a:tcPr anchor="ctr"/>
                </a:tc>
                <a:extLst>
                  <a:ext uri="{0D108BD9-81ED-4DB2-BD59-A6C34878D82A}">
                    <a16:rowId xmlns:a16="http://schemas.microsoft.com/office/drawing/2014/main" val="496280581"/>
                  </a:ext>
                </a:extLst>
              </a:tr>
              <a:tr h="1744935">
                <a:tc>
                  <a:txBody>
                    <a:bodyPr/>
                    <a:lstStyle/>
                    <a:p>
                      <a:pPr marL="0" algn="ctr" defTabSz="914400" rtl="0" eaLnBrk="1" latinLnBrk="0" hangingPunct="1"/>
                      <a:r>
                        <a:rPr lang="en-US" sz="1800" b="1" kern="1200" dirty="0">
                          <a:solidFill>
                            <a:schemeClr val="lt1"/>
                          </a:solidFill>
                          <a:latin typeface="+mn-lt"/>
                          <a:ea typeface="+mn-ea"/>
                          <a:cs typeface="+mn-cs"/>
                        </a:rPr>
                        <a:t>Other Comparison Features</a:t>
                      </a:r>
                    </a:p>
                  </a:txBody>
                  <a:tcPr anchor="ctr">
                    <a:solidFill>
                      <a:schemeClr val="accent1"/>
                    </a:solidFill>
                  </a:tcPr>
                </a:tc>
                <a:tc>
                  <a:txBody>
                    <a:bodyPr/>
                    <a:lstStyle/>
                    <a:p>
                      <a:pPr marL="285750" indent="-285750">
                        <a:buFont typeface="Arial" panose="020B0604020202020204" pitchFamily="34" charset="0"/>
                        <a:buChar char="•"/>
                      </a:pPr>
                      <a:r>
                        <a:rPr lang="en-US" sz="1500" b="0" dirty="0">
                          <a:solidFill>
                            <a:schemeClr val="tx1"/>
                          </a:solidFill>
                        </a:rPr>
                        <a:t>Easier rollover by only needing to file one claim and spend less then $750 in annual benefits.</a:t>
                      </a:r>
                    </a:p>
                    <a:p>
                      <a:pPr marL="285750" indent="-285750">
                        <a:buFont typeface="Arial" panose="020B0604020202020204" pitchFamily="34" charset="0"/>
                        <a:buChar char="•"/>
                      </a:pPr>
                      <a:r>
                        <a:rPr lang="en-US" sz="1500" b="0" dirty="0">
                          <a:solidFill>
                            <a:schemeClr val="tx1"/>
                          </a:solidFill>
                        </a:rPr>
                        <a:t>Better out of network payment rate</a:t>
                      </a:r>
                    </a:p>
                    <a:p>
                      <a:pPr marL="285750" indent="-285750">
                        <a:buFont typeface="Arial" panose="020B0604020202020204" pitchFamily="34" charset="0"/>
                        <a:buChar char="•"/>
                      </a:pPr>
                      <a:r>
                        <a:rPr lang="en-US" sz="1500" b="0" dirty="0">
                          <a:solidFill>
                            <a:schemeClr val="tx1"/>
                          </a:solidFill>
                        </a:rPr>
                        <a:t>Improved frequencies and limitations for crowns &amp; root canals</a:t>
                      </a:r>
                    </a:p>
                    <a:p>
                      <a:pPr marL="285750" indent="-285750">
                        <a:buFont typeface="Arial" panose="020B0604020202020204" pitchFamily="34" charset="0"/>
                        <a:buChar char="•"/>
                      </a:pPr>
                      <a:endParaRPr lang="en-US" sz="1200" b="0" dirty="0">
                        <a:solidFill>
                          <a:schemeClr val="tx1"/>
                        </a:solidFill>
                      </a:endParaRPr>
                    </a:p>
                  </a:txBody>
                  <a:tcPr/>
                </a:tc>
                <a:tc>
                  <a:txBody>
                    <a:bodyPr/>
                    <a:lstStyle/>
                    <a:p>
                      <a:pPr marL="285750" indent="-285750">
                        <a:buFont typeface="Arial" panose="020B0604020202020204" pitchFamily="34" charset="0"/>
                        <a:buChar char="•"/>
                      </a:pPr>
                      <a:r>
                        <a:rPr lang="en-US" sz="1400" b="0" dirty="0">
                          <a:solidFill>
                            <a:schemeClr val="tx1"/>
                          </a:solidFill>
                        </a:rPr>
                        <a:t>Basic services covered at highest rate after 2 years (90% versus 70%) which includes fillings</a:t>
                      </a:r>
                    </a:p>
                    <a:p>
                      <a:pPr marL="285750" indent="-285750">
                        <a:buFont typeface="Arial" panose="020B0604020202020204" pitchFamily="34" charset="0"/>
                        <a:buChar char="•"/>
                      </a:pPr>
                      <a:r>
                        <a:rPr lang="en-US" sz="1400" b="0" dirty="0">
                          <a:solidFill>
                            <a:schemeClr val="tx1"/>
                          </a:solidFill>
                        </a:rPr>
                        <a:t>Easier rollover by only needing to file one claim and spend less then $500 in annual benefits.</a:t>
                      </a:r>
                    </a:p>
                    <a:p>
                      <a:pPr marL="285750" indent="-285750">
                        <a:buFont typeface="Arial" panose="020B0604020202020204" pitchFamily="34" charset="0"/>
                        <a:buChar char="•"/>
                      </a:pPr>
                      <a:r>
                        <a:rPr lang="en-US" sz="1400" b="0" dirty="0">
                          <a:solidFill>
                            <a:schemeClr val="tx1"/>
                          </a:solidFill>
                        </a:rPr>
                        <a:t>Better out of network payment rate</a:t>
                      </a:r>
                      <a:endParaRPr lang="en-US" sz="1500" b="0" dirty="0">
                        <a:solidFill>
                          <a:schemeClr val="tx1"/>
                        </a:solidFill>
                      </a:endParaRPr>
                    </a:p>
                  </a:txBody>
                  <a:tcPr/>
                </a:tc>
                <a:tc>
                  <a:txBody>
                    <a:bodyPr/>
                    <a:lstStyle/>
                    <a:p>
                      <a:pPr marL="285750" indent="-285750">
                        <a:buFont typeface="Arial" panose="020B0604020202020204" pitchFamily="34" charset="0"/>
                        <a:buChar char="•"/>
                      </a:pPr>
                      <a:r>
                        <a:rPr lang="en-US" sz="1500" b="0" dirty="0">
                          <a:solidFill>
                            <a:schemeClr val="tx1">
                              <a:lumMod val="75000"/>
                              <a:lumOff val="25000"/>
                            </a:schemeClr>
                          </a:solidFill>
                        </a:rPr>
                        <a:t>Lower deductible</a:t>
                      </a:r>
                    </a:p>
                    <a:p>
                      <a:pPr marL="285750" indent="-285750">
                        <a:buFont typeface="Arial" panose="020B0604020202020204" pitchFamily="34" charset="0"/>
                        <a:buChar char="•"/>
                      </a:pPr>
                      <a:r>
                        <a:rPr lang="en-US" sz="1500" b="0" dirty="0">
                          <a:solidFill>
                            <a:schemeClr val="tx1">
                              <a:lumMod val="75000"/>
                              <a:lumOff val="25000"/>
                            </a:schemeClr>
                          </a:solidFill>
                        </a:rPr>
                        <a:t>X-rays covered in preventative</a:t>
                      </a:r>
                    </a:p>
                    <a:p>
                      <a:pPr marL="285750" indent="-285750">
                        <a:buFont typeface="Arial" panose="020B0604020202020204" pitchFamily="34" charset="0"/>
                        <a:buChar char="•"/>
                      </a:pPr>
                      <a:endParaRPr lang="en-US" sz="1200" b="0" dirty="0">
                        <a:solidFill>
                          <a:schemeClr val="tx1">
                            <a:lumMod val="75000"/>
                            <a:lumOff val="25000"/>
                          </a:schemeClr>
                        </a:solidFill>
                      </a:endParaRPr>
                    </a:p>
                    <a:p>
                      <a:endParaRPr lang="en-US" dirty="0">
                        <a:solidFill>
                          <a:schemeClr val="tx1">
                            <a:lumMod val="75000"/>
                            <a:lumOff val="25000"/>
                          </a:schemeClr>
                        </a:solidFill>
                      </a:endParaRPr>
                    </a:p>
                  </a:txBody>
                  <a:tcPr/>
                </a:tc>
                <a:extLst>
                  <a:ext uri="{0D108BD9-81ED-4DB2-BD59-A6C34878D82A}">
                    <a16:rowId xmlns:a16="http://schemas.microsoft.com/office/drawing/2014/main" val="3696725833"/>
                  </a:ext>
                </a:extLst>
              </a:tr>
            </a:tbl>
          </a:graphicData>
        </a:graphic>
      </p:graphicFrame>
      <p:sp>
        <p:nvSpPr>
          <p:cNvPr id="3" name="TextBox 2">
            <a:extLst>
              <a:ext uri="{FF2B5EF4-FFF2-40B4-BE49-F238E27FC236}">
                <a16:creationId xmlns:a16="http://schemas.microsoft.com/office/drawing/2014/main" id="{A7342B02-E265-B586-52BD-2FE4BF37F326}"/>
              </a:ext>
            </a:extLst>
          </p:cNvPr>
          <p:cNvSpPr txBox="1"/>
          <p:nvPr/>
        </p:nvSpPr>
        <p:spPr>
          <a:xfrm>
            <a:off x="2248295" y="6652583"/>
            <a:ext cx="902145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Comparisons done with available information.  Each member should review impacts to their coverage. </a:t>
            </a:r>
          </a:p>
        </p:txBody>
      </p:sp>
      <p:pic>
        <p:nvPicPr>
          <p:cNvPr id="5" name="Picture 4">
            <a:extLst>
              <a:ext uri="{FF2B5EF4-FFF2-40B4-BE49-F238E27FC236}">
                <a16:creationId xmlns:a16="http://schemas.microsoft.com/office/drawing/2014/main" id="{B226E8FE-A0C0-888D-B9D0-A540624E56D1}"/>
              </a:ext>
            </a:extLst>
          </p:cNvPr>
          <p:cNvPicPr>
            <a:picLocks noChangeAspect="1"/>
          </p:cNvPicPr>
          <p:nvPr/>
        </p:nvPicPr>
        <p:blipFill>
          <a:blip r:embed="rId3">
            <a:alphaModFix/>
          </a:blip>
          <a:stretch>
            <a:fillRect/>
          </a:stretch>
        </p:blipFill>
        <p:spPr>
          <a:xfrm>
            <a:off x="3088594" y="1192876"/>
            <a:ext cx="1351431" cy="383609"/>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842E89CE-BCE8-B34C-DDA2-76F86DC5AD86}"/>
              </a:ext>
            </a:extLst>
          </p:cNvPr>
          <p:cNvPicPr>
            <a:picLocks noChangeAspect="1"/>
          </p:cNvPicPr>
          <p:nvPr/>
        </p:nvPicPr>
        <p:blipFill>
          <a:blip r:embed="rId3">
            <a:alphaModFix/>
          </a:blip>
          <a:stretch>
            <a:fillRect/>
          </a:stretch>
        </p:blipFill>
        <p:spPr>
          <a:xfrm>
            <a:off x="6276425" y="1192876"/>
            <a:ext cx="1351431" cy="38360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7362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95C5A-6A1E-650B-83D0-0FD86AA1F16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165ED3A-FD4A-DD4B-E3FD-ACF59EAD6A25}"/>
              </a:ext>
            </a:extLst>
          </p:cNvPr>
          <p:cNvSpPr>
            <a:spLocks noGrp="1" noRot="1" noMove="1" noResize="1" noEditPoints="1" noAdjustHandles="1" noChangeArrowheads="1" noChangeShapeType="1"/>
          </p:cNvSpPr>
          <p:nvPr/>
        </p:nvSpPr>
        <p:spPr>
          <a:xfrm>
            <a:off x="0" y="-1"/>
            <a:ext cx="4192172" cy="6853269"/>
          </a:xfrm>
          <a:prstGeom prst="rect">
            <a:avLst/>
          </a:prstGeom>
          <a:solidFill>
            <a:srgbClr val="0C49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TextBox 12">
            <a:extLst>
              <a:ext uri="{FF2B5EF4-FFF2-40B4-BE49-F238E27FC236}">
                <a16:creationId xmlns:a16="http://schemas.microsoft.com/office/drawing/2014/main" id="{117167FB-A5F5-AFDB-7569-C65CEF0A7866}"/>
              </a:ext>
            </a:extLst>
          </p:cNvPr>
          <p:cNvSpPr txBox="1"/>
          <p:nvPr/>
        </p:nvSpPr>
        <p:spPr>
          <a:xfrm>
            <a:off x="430174" y="439147"/>
            <a:ext cx="3293414"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TRTA Members have asked about risks and impacts of switching plans</a:t>
            </a:r>
            <a:endParaRPr kumimoji="0" lang="en-US" sz="12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endParaRPr>
          </a:p>
        </p:txBody>
      </p:sp>
      <p:cxnSp>
        <p:nvCxnSpPr>
          <p:cNvPr id="3" name="Straight Connector 2">
            <a:extLst>
              <a:ext uri="{FF2B5EF4-FFF2-40B4-BE49-F238E27FC236}">
                <a16:creationId xmlns:a16="http://schemas.microsoft.com/office/drawing/2014/main" id="{A1AB5EEF-9281-DE14-8049-8D013C48A34F}"/>
              </a:ext>
            </a:extLst>
          </p:cNvPr>
          <p:cNvCxnSpPr>
            <a:cxnSpLocks noGrp="1" noRot="1" noMove="1" noResize="1" noEditPoints="1" noAdjustHandles="1" noChangeArrowheads="1" noChangeShapeType="1"/>
          </p:cNvCxnSpPr>
          <p:nvPr/>
        </p:nvCxnSpPr>
        <p:spPr>
          <a:xfrm>
            <a:off x="4192172" y="-1"/>
            <a:ext cx="0" cy="6858001"/>
          </a:xfrm>
          <a:prstGeom prst="line">
            <a:avLst/>
          </a:prstGeom>
          <a:ln w="57150">
            <a:solidFill>
              <a:srgbClr val="F26823"/>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C28AA242-63AD-1912-78E3-FFBBCF952671}"/>
              </a:ext>
            </a:extLst>
          </p:cNvPr>
          <p:cNvSpPr/>
          <p:nvPr/>
        </p:nvSpPr>
        <p:spPr>
          <a:xfrm>
            <a:off x="1088553" y="3414552"/>
            <a:ext cx="462592" cy="462592"/>
          </a:xfrm>
          <a:prstGeom prst="ellipse">
            <a:avLst/>
          </a:prstGeom>
          <a:solidFill>
            <a:srgbClr val="F268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Oval 8">
            <a:extLst>
              <a:ext uri="{FF2B5EF4-FFF2-40B4-BE49-F238E27FC236}">
                <a16:creationId xmlns:a16="http://schemas.microsoft.com/office/drawing/2014/main" id="{0EF8D9EF-56D8-D9FD-F780-C84A1BD10BB2}"/>
              </a:ext>
            </a:extLst>
          </p:cNvPr>
          <p:cNvSpPr/>
          <p:nvPr/>
        </p:nvSpPr>
        <p:spPr>
          <a:xfrm>
            <a:off x="2349865" y="3426633"/>
            <a:ext cx="462592" cy="462592"/>
          </a:xfrm>
          <a:prstGeom prst="ellipse">
            <a:avLst/>
          </a:prstGeom>
          <a:solidFill>
            <a:srgbClr val="F268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Graphic 5" descr="Badge New outline">
            <a:extLst>
              <a:ext uri="{FF2B5EF4-FFF2-40B4-BE49-F238E27FC236}">
                <a16:creationId xmlns:a16="http://schemas.microsoft.com/office/drawing/2014/main" id="{60391F93-1660-5B3B-0FC8-CA9284038730}"/>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9918" y="3365917"/>
            <a:ext cx="559862" cy="559862"/>
          </a:xfrm>
          <a:prstGeom prst="rect">
            <a:avLst/>
          </a:prstGeom>
        </p:spPr>
      </p:pic>
      <p:pic>
        <p:nvPicPr>
          <p:cNvPr id="10" name="Graphic 9" descr="Badge New outline">
            <a:extLst>
              <a:ext uri="{FF2B5EF4-FFF2-40B4-BE49-F238E27FC236}">
                <a16:creationId xmlns:a16="http://schemas.microsoft.com/office/drawing/2014/main" id="{FE4C6E56-7616-C45A-DBD5-5C75B25BC8C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9160" y="3380980"/>
            <a:ext cx="559862" cy="559862"/>
          </a:xfrm>
          <a:prstGeom prst="rect">
            <a:avLst/>
          </a:prstGeom>
        </p:spPr>
      </p:pic>
      <p:sp>
        <p:nvSpPr>
          <p:cNvPr id="12" name="Rounded Rectangle 4">
            <a:extLst>
              <a:ext uri="{FF2B5EF4-FFF2-40B4-BE49-F238E27FC236}">
                <a16:creationId xmlns:a16="http://schemas.microsoft.com/office/drawing/2014/main" id="{932E14F3-03FD-AEC5-0AB6-26BBA5CF0D15}"/>
              </a:ext>
            </a:extLst>
          </p:cNvPr>
          <p:cNvSpPr/>
          <p:nvPr/>
        </p:nvSpPr>
        <p:spPr>
          <a:xfrm>
            <a:off x="4622345" y="216591"/>
            <a:ext cx="7139479" cy="653738"/>
          </a:xfrm>
          <a:prstGeom prst="roundRect">
            <a:avLst/>
          </a:prstGeom>
          <a:solidFill>
            <a:srgbClr val="0E4D6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Montserrat" pitchFamily="2" charset="77"/>
                <a:ea typeface="+mn-ea"/>
                <a:cs typeface="+mn-cs"/>
              </a:rPr>
              <a:t>Impacts of Switching</a:t>
            </a:r>
          </a:p>
        </p:txBody>
      </p:sp>
      <p:sp>
        <p:nvSpPr>
          <p:cNvPr id="21" name="Oval 20">
            <a:extLst>
              <a:ext uri="{FF2B5EF4-FFF2-40B4-BE49-F238E27FC236}">
                <a16:creationId xmlns:a16="http://schemas.microsoft.com/office/drawing/2014/main" id="{03EAE72B-1F11-6856-B56C-723CEE43D4EE}"/>
              </a:ext>
            </a:extLst>
          </p:cNvPr>
          <p:cNvSpPr/>
          <p:nvPr/>
        </p:nvSpPr>
        <p:spPr>
          <a:xfrm>
            <a:off x="4561635" y="1195789"/>
            <a:ext cx="548386" cy="520098"/>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Montserrat" pitchFamily="2" charset="77"/>
                <a:ea typeface="+mn-ea"/>
                <a:cs typeface="+mn-cs"/>
              </a:rPr>
              <a:t>1</a:t>
            </a:r>
          </a:p>
        </p:txBody>
      </p:sp>
      <p:sp>
        <p:nvSpPr>
          <p:cNvPr id="22" name="Rectangle 21">
            <a:extLst>
              <a:ext uri="{FF2B5EF4-FFF2-40B4-BE49-F238E27FC236}">
                <a16:creationId xmlns:a16="http://schemas.microsoft.com/office/drawing/2014/main" id="{13310C64-D063-B179-C7D2-59428D9AB6A9}"/>
              </a:ext>
            </a:extLst>
          </p:cNvPr>
          <p:cNvSpPr/>
          <p:nvPr/>
        </p:nvSpPr>
        <p:spPr>
          <a:xfrm>
            <a:off x="5338103" y="1191600"/>
            <a:ext cx="6423723" cy="3680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54E60"/>
                </a:solidFill>
                <a:effectLst/>
                <a:uLnTx/>
                <a:uFillTx/>
                <a:latin typeface="Montserrat" pitchFamily="2" charset="77"/>
                <a:ea typeface="+mn-ea"/>
                <a:cs typeface="+mn-cs"/>
              </a:rPr>
              <a:t>Loss of Dental Rewards</a:t>
            </a:r>
          </a:p>
        </p:txBody>
      </p:sp>
      <p:sp>
        <p:nvSpPr>
          <p:cNvPr id="23" name="Rounded Rectangle 41">
            <a:extLst>
              <a:ext uri="{FF2B5EF4-FFF2-40B4-BE49-F238E27FC236}">
                <a16:creationId xmlns:a16="http://schemas.microsoft.com/office/drawing/2014/main" id="{8C32C6D1-7E36-56C5-1651-EB9E8EB770AA}"/>
              </a:ext>
            </a:extLst>
          </p:cNvPr>
          <p:cNvSpPr/>
          <p:nvPr/>
        </p:nvSpPr>
        <p:spPr>
          <a:xfrm>
            <a:off x="5248546" y="1638390"/>
            <a:ext cx="6486924" cy="1057676"/>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ontserrat" pitchFamily="2" charset="77"/>
                <a:ea typeface="+mn-ea"/>
                <a:cs typeface="+mn-cs"/>
              </a:rPr>
              <a:t>Many TRTA members have $1,000 or more in banked dental rewards rollover to help pay for expensive dental procedures when they occur.  Leaving TRTA Endorsed coverage would mean </a:t>
            </a:r>
            <a:r>
              <a:rPr kumimoji="0" lang="en-US" sz="1600" b="1" i="0" u="none" strike="noStrike" kern="1200" cap="none" spc="0" normalizeH="0" baseline="0" noProof="0" dirty="0">
                <a:ln>
                  <a:noFill/>
                </a:ln>
                <a:solidFill>
                  <a:prstClr val="black"/>
                </a:solidFill>
                <a:effectLst/>
                <a:uLnTx/>
                <a:uFillTx/>
                <a:latin typeface="Montserrat" pitchFamily="2" charset="77"/>
                <a:ea typeface="+mn-ea"/>
                <a:cs typeface="+mn-cs"/>
              </a:rPr>
              <a:t>losing those banked rollover dollars</a:t>
            </a:r>
            <a:r>
              <a:rPr kumimoji="0" lang="en-US" sz="1600" b="0" i="0" u="none" strike="noStrike" kern="1200" cap="none" spc="0" normalizeH="0" baseline="0" noProof="0" dirty="0">
                <a:ln>
                  <a:noFill/>
                </a:ln>
                <a:solidFill>
                  <a:prstClr val="black"/>
                </a:solidFill>
                <a:effectLst/>
                <a:uLnTx/>
                <a:uFillTx/>
                <a:latin typeface="Montserrat" pitchFamily="2" charset="77"/>
                <a:ea typeface="+mn-ea"/>
                <a:cs typeface="+mn-cs"/>
              </a:rPr>
              <a:t>.</a:t>
            </a:r>
          </a:p>
        </p:txBody>
      </p:sp>
      <p:sp>
        <p:nvSpPr>
          <p:cNvPr id="30" name="Oval 29">
            <a:extLst>
              <a:ext uri="{FF2B5EF4-FFF2-40B4-BE49-F238E27FC236}">
                <a16:creationId xmlns:a16="http://schemas.microsoft.com/office/drawing/2014/main" id="{5279AA9A-193F-F128-F543-810EC30DF86F}"/>
              </a:ext>
            </a:extLst>
          </p:cNvPr>
          <p:cNvSpPr/>
          <p:nvPr/>
        </p:nvSpPr>
        <p:spPr>
          <a:xfrm>
            <a:off x="4561635" y="2848152"/>
            <a:ext cx="548386" cy="520098"/>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Montserrat" pitchFamily="2" charset="77"/>
                <a:ea typeface="+mn-ea"/>
                <a:cs typeface="+mn-cs"/>
              </a:rPr>
              <a:t>2</a:t>
            </a:r>
          </a:p>
        </p:txBody>
      </p:sp>
      <p:sp>
        <p:nvSpPr>
          <p:cNvPr id="31" name="Rectangle 30">
            <a:extLst>
              <a:ext uri="{FF2B5EF4-FFF2-40B4-BE49-F238E27FC236}">
                <a16:creationId xmlns:a16="http://schemas.microsoft.com/office/drawing/2014/main" id="{18BBE6A9-4ED3-98B8-A3AC-9D371414139F}"/>
              </a:ext>
            </a:extLst>
          </p:cNvPr>
          <p:cNvSpPr/>
          <p:nvPr/>
        </p:nvSpPr>
        <p:spPr>
          <a:xfrm>
            <a:off x="5311747" y="2848152"/>
            <a:ext cx="6423723" cy="3680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54E60"/>
                </a:solidFill>
                <a:effectLst/>
                <a:uLnTx/>
                <a:uFillTx/>
                <a:latin typeface="Montserrat" pitchFamily="2" charset="77"/>
                <a:ea typeface="+mn-ea"/>
                <a:cs typeface="+mn-cs"/>
              </a:rPr>
              <a:t>Loss of Network Provider</a:t>
            </a:r>
          </a:p>
        </p:txBody>
      </p:sp>
      <p:sp>
        <p:nvSpPr>
          <p:cNvPr id="32" name="Rounded Rectangle 41">
            <a:extLst>
              <a:ext uri="{FF2B5EF4-FFF2-40B4-BE49-F238E27FC236}">
                <a16:creationId xmlns:a16="http://schemas.microsoft.com/office/drawing/2014/main" id="{4BBF0E77-B63E-3BD7-57D8-21429507EF82}"/>
              </a:ext>
            </a:extLst>
          </p:cNvPr>
          <p:cNvSpPr/>
          <p:nvPr/>
        </p:nvSpPr>
        <p:spPr>
          <a:xfrm>
            <a:off x="5222189" y="3294942"/>
            <a:ext cx="6513281" cy="1057676"/>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ontserrat" pitchFamily="2" charset="77"/>
                <a:ea typeface="+mn-ea"/>
                <a:cs typeface="+mn-cs"/>
              </a:rPr>
              <a:t>Our research has shown the TRTA Endorsed Plan has a larger network in Texas.  Leaving TRTA Endorsed coverage for another program could mean </a:t>
            </a:r>
            <a:r>
              <a:rPr kumimoji="0" lang="en-US" sz="1600" b="1" i="0" u="none" strike="noStrike" kern="1200" cap="none" spc="0" normalizeH="0" baseline="0" noProof="0" dirty="0">
                <a:ln>
                  <a:noFill/>
                </a:ln>
                <a:solidFill>
                  <a:prstClr val="black"/>
                </a:solidFill>
                <a:effectLst/>
                <a:uLnTx/>
                <a:uFillTx/>
                <a:latin typeface="Montserrat" pitchFamily="2" charset="77"/>
                <a:ea typeface="+mn-ea"/>
                <a:cs typeface="+mn-cs"/>
              </a:rPr>
              <a:t>more out of pocket payments</a:t>
            </a:r>
            <a:r>
              <a:rPr kumimoji="0" lang="en-US" sz="1600" b="0" i="0" u="none" strike="noStrike" kern="1200" cap="none" spc="0" normalizeH="0" baseline="0" noProof="0" dirty="0">
                <a:ln>
                  <a:noFill/>
                </a:ln>
                <a:solidFill>
                  <a:prstClr val="black"/>
                </a:solidFill>
                <a:effectLst/>
                <a:uLnTx/>
                <a:uFillTx/>
                <a:latin typeface="Montserrat" pitchFamily="2" charset="77"/>
                <a:ea typeface="+mn-ea"/>
                <a:cs typeface="+mn-cs"/>
              </a:rPr>
              <a:t> if your dentist is not in network.</a:t>
            </a:r>
          </a:p>
        </p:txBody>
      </p:sp>
      <p:sp>
        <p:nvSpPr>
          <p:cNvPr id="33" name="Oval 32">
            <a:extLst>
              <a:ext uri="{FF2B5EF4-FFF2-40B4-BE49-F238E27FC236}">
                <a16:creationId xmlns:a16="http://schemas.microsoft.com/office/drawing/2014/main" id="{70AA9EC7-BB60-68D3-107A-CA4DF6ECC6D8}"/>
              </a:ext>
            </a:extLst>
          </p:cNvPr>
          <p:cNvSpPr/>
          <p:nvPr/>
        </p:nvSpPr>
        <p:spPr>
          <a:xfrm>
            <a:off x="4641551" y="4667279"/>
            <a:ext cx="548386" cy="520098"/>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Montserrat" pitchFamily="2" charset="77"/>
                <a:ea typeface="+mn-ea"/>
                <a:cs typeface="+mn-cs"/>
              </a:rPr>
              <a:t>3</a:t>
            </a:r>
          </a:p>
        </p:txBody>
      </p:sp>
      <p:sp>
        <p:nvSpPr>
          <p:cNvPr id="34" name="Rectangle 33">
            <a:extLst>
              <a:ext uri="{FF2B5EF4-FFF2-40B4-BE49-F238E27FC236}">
                <a16:creationId xmlns:a16="http://schemas.microsoft.com/office/drawing/2014/main" id="{5463A7DF-50B8-C859-44ED-6E9E1C116B53}"/>
              </a:ext>
            </a:extLst>
          </p:cNvPr>
          <p:cNvSpPr/>
          <p:nvPr/>
        </p:nvSpPr>
        <p:spPr>
          <a:xfrm>
            <a:off x="5311746" y="4752667"/>
            <a:ext cx="6423723" cy="3680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54E60"/>
                </a:solidFill>
                <a:effectLst/>
                <a:uLnTx/>
                <a:uFillTx/>
                <a:latin typeface="Montserrat" pitchFamily="2" charset="77"/>
                <a:ea typeface="+mn-ea"/>
                <a:cs typeface="+mn-cs"/>
              </a:rPr>
              <a:t>More out of pocket when going out of network</a:t>
            </a:r>
          </a:p>
        </p:txBody>
      </p:sp>
      <p:sp>
        <p:nvSpPr>
          <p:cNvPr id="35" name="Rounded Rectangle 41">
            <a:extLst>
              <a:ext uri="{FF2B5EF4-FFF2-40B4-BE49-F238E27FC236}">
                <a16:creationId xmlns:a16="http://schemas.microsoft.com/office/drawing/2014/main" id="{9430914E-F727-FEB4-A44D-1B8D3F2B6006}"/>
              </a:ext>
            </a:extLst>
          </p:cNvPr>
          <p:cNvSpPr/>
          <p:nvPr/>
        </p:nvSpPr>
        <p:spPr>
          <a:xfrm>
            <a:off x="5293323" y="5302292"/>
            <a:ext cx="6513281" cy="143969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Montserrat" pitchFamily="2" charset="77"/>
                <a:ea typeface="+mn-ea"/>
                <a:cs typeface="+mn-cs"/>
              </a:rPr>
              <a:t>In TRTA, many members like to choose their own dentist even if they are out of network.  The TRTA Endorsed Program was designed to pay strong out of network benefits to limit your out- of-pocket payments.  Our early understanding of the </a:t>
            </a:r>
            <a:r>
              <a:rPr kumimoji="0" lang="en-US" sz="1500" b="0" i="0" u="none" strike="noStrike" kern="1200" cap="none" spc="0" normalizeH="0" baseline="0" noProof="0" dirty="0" err="1">
                <a:ln>
                  <a:noFill/>
                </a:ln>
                <a:solidFill>
                  <a:prstClr val="black"/>
                </a:solidFill>
                <a:effectLst/>
                <a:uLnTx/>
                <a:uFillTx/>
                <a:latin typeface="Montserrat" pitchFamily="2" charset="77"/>
                <a:ea typeface="+mn-ea"/>
                <a:cs typeface="+mn-cs"/>
              </a:rPr>
              <a:t>Metlife</a:t>
            </a:r>
            <a:r>
              <a:rPr kumimoji="0" lang="en-US" sz="1500" b="0" i="0" u="none" strike="noStrike" kern="1200" cap="none" spc="0" normalizeH="0" baseline="0" noProof="0" dirty="0">
                <a:ln>
                  <a:noFill/>
                </a:ln>
                <a:solidFill>
                  <a:prstClr val="black"/>
                </a:solidFill>
                <a:effectLst/>
                <a:uLnTx/>
                <a:uFillTx/>
                <a:latin typeface="Montserrat" pitchFamily="2" charset="77"/>
                <a:ea typeface="+mn-ea"/>
                <a:cs typeface="+mn-cs"/>
              </a:rPr>
              <a:t> plan through TRS is that members </a:t>
            </a:r>
            <a:r>
              <a:rPr kumimoji="0" lang="en-US" sz="1500" b="1" i="0" u="none" strike="noStrike" kern="1200" cap="none" spc="0" normalizeH="0" baseline="0" noProof="0" dirty="0">
                <a:ln>
                  <a:noFill/>
                </a:ln>
                <a:solidFill>
                  <a:prstClr val="black"/>
                </a:solidFill>
                <a:effectLst/>
                <a:uLnTx/>
                <a:uFillTx/>
                <a:latin typeface="Montserrat" pitchFamily="2" charset="77"/>
                <a:ea typeface="+mn-ea"/>
                <a:cs typeface="+mn-cs"/>
              </a:rPr>
              <a:t>may have more out of pocket </a:t>
            </a:r>
            <a:r>
              <a:rPr kumimoji="0" lang="en-US" sz="1500" b="0" i="0" u="none" strike="noStrike" kern="1200" cap="none" spc="0" normalizeH="0" baseline="0" noProof="0" dirty="0">
                <a:ln>
                  <a:noFill/>
                </a:ln>
                <a:solidFill>
                  <a:prstClr val="black"/>
                </a:solidFill>
                <a:effectLst/>
                <a:uLnTx/>
                <a:uFillTx/>
                <a:latin typeface="Montserrat" pitchFamily="2" charset="77"/>
                <a:ea typeface="+mn-ea"/>
                <a:cs typeface="+mn-cs"/>
              </a:rPr>
              <a:t>payments by going out of network.</a:t>
            </a:r>
          </a:p>
        </p:txBody>
      </p:sp>
      <p:sp>
        <p:nvSpPr>
          <p:cNvPr id="36" name="TextBox 35">
            <a:extLst>
              <a:ext uri="{FF2B5EF4-FFF2-40B4-BE49-F238E27FC236}">
                <a16:creationId xmlns:a16="http://schemas.microsoft.com/office/drawing/2014/main" id="{AE7D80F1-1EE0-28DE-02DC-09F7715D19B3}"/>
              </a:ext>
            </a:extLst>
          </p:cNvPr>
          <p:cNvSpPr txBox="1"/>
          <p:nvPr/>
        </p:nvSpPr>
        <p:spPr>
          <a:xfrm>
            <a:off x="449379" y="4352618"/>
            <a:ext cx="3293414" cy="166951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Members should check with their dentist before switching to understand possible higher out of pocket payments.</a:t>
            </a:r>
            <a:endParaRPr kumimoji="0" lang="en-US" sz="10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endParaRPr>
          </a:p>
        </p:txBody>
      </p:sp>
    </p:spTree>
    <p:extLst>
      <p:ext uri="{BB962C8B-B14F-4D97-AF65-F5344CB8AC3E}">
        <p14:creationId xmlns:p14="http://schemas.microsoft.com/office/powerpoint/2010/main" val="2176028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8BB32-CB64-7630-7C78-AC3E14037690}"/>
            </a:ext>
          </a:extLst>
        </p:cNvPr>
        <p:cNvGrpSpPr/>
        <p:nvPr/>
      </p:nvGrpSpPr>
      <p:grpSpPr>
        <a:xfrm>
          <a:off x="0" y="0"/>
          <a:ext cx="0" cy="0"/>
          <a:chOff x="0" y="0"/>
          <a:chExt cx="0" cy="0"/>
        </a:xfrm>
      </p:grpSpPr>
      <p:sp>
        <p:nvSpPr>
          <p:cNvPr id="26" name="Title 25">
            <a:extLst>
              <a:ext uri="{FF2B5EF4-FFF2-40B4-BE49-F238E27FC236}">
                <a16:creationId xmlns:a16="http://schemas.microsoft.com/office/drawing/2014/main" id="{AE41BAC5-0791-B695-67A0-CC5FE3CDBCC5}"/>
              </a:ext>
            </a:extLst>
          </p:cNvPr>
          <p:cNvSpPr>
            <a:spLocks noGrp="1"/>
          </p:cNvSpPr>
          <p:nvPr>
            <p:ph type="title"/>
          </p:nvPr>
        </p:nvSpPr>
        <p:spPr/>
        <p:txBody>
          <a:bodyPr>
            <a:normAutofit fontScale="90000"/>
          </a:bodyPr>
          <a:lstStyle/>
          <a:p>
            <a:r>
              <a:rPr lang="en-US" dirty="0"/>
              <a:t>Vision Plan Comparison</a:t>
            </a:r>
          </a:p>
        </p:txBody>
      </p:sp>
      <p:sp>
        <p:nvSpPr>
          <p:cNvPr id="27" name="Text Placeholder 3">
            <a:extLst>
              <a:ext uri="{FF2B5EF4-FFF2-40B4-BE49-F238E27FC236}">
                <a16:creationId xmlns:a16="http://schemas.microsoft.com/office/drawing/2014/main" id="{F65A16AE-CEC5-7D98-BFA1-59D9C3D35330}"/>
              </a:ext>
            </a:extLst>
          </p:cNvPr>
          <p:cNvSpPr>
            <a:spLocks noGrp="1"/>
          </p:cNvSpPr>
          <p:nvPr>
            <p:ph type="body" sz="quarter" idx="10"/>
          </p:nvPr>
        </p:nvSpPr>
        <p:spPr/>
        <p:txBody>
          <a:bodyPr>
            <a:normAutofit/>
          </a:bodyPr>
          <a:lstStyle/>
          <a:p>
            <a:r>
              <a:rPr lang="en-US" sz="1800" dirty="0">
                <a:solidFill>
                  <a:srgbClr val="ED672D"/>
                </a:solidFill>
              </a:rPr>
              <a:t>VSP - the chosen provider for TRTA -  has over 40,000 providers globally, is utilized by one in four Americans, and ranks highly in customer satisfaction and member support.</a:t>
            </a:r>
          </a:p>
        </p:txBody>
      </p:sp>
      <p:sp>
        <p:nvSpPr>
          <p:cNvPr id="2" name="Slide Number Placeholder 1">
            <a:extLst>
              <a:ext uri="{FF2B5EF4-FFF2-40B4-BE49-F238E27FC236}">
                <a16:creationId xmlns:a16="http://schemas.microsoft.com/office/drawing/2014/main" id="{05589233-9686-2288-9F8F-27C598E47E47}"/>
              </a:ext>
            </a:extLst>
          </p:cNvPr>
          <p:cNvSpPr>
            <a:spLocks noGrp="1"/>
          </p:cNvSpPr>
          <p:nvPr>
            <p:ph type="sldNum" sz="quarter" idx="4294967295"/>
          </p:nvPr>
        </p:nvSpPr>
        <p:spPr>
          <a:xfrm>
            <a:off x="-63861" y="6683394"/>
            <a:ext cx="230188" cy="149225"/>
          </a:xfrm>
        </p:spPr>
        <p:txBody>
          <a:bodyPr/>
          <a:lstStyle/>
          <a:p>
            <a:pPr marL="22413" marR="0" lvl="0" indent="0" algn="l" defTabSz="914400" rtl="0" eaLnBrk="1" fontAlgn="auto" latinLnBrk="0" hangingPunct="1">
              <a:lnSpc>
                <a:spcPct val="100000"/>
              </a:lnSpc>
              <a:spcBef>
                <a:spcPts val="71"/>
              </a:spcBef>
              <a:spcAft>
                <a:spcPts val="0"/>
              </a:spcAft>
              <a:buClrTx/>
              <a:buSzTx/>
              <a:buFontTx/>
              <a:buNone/>
              <a:tabLst/>
              <a:defRPr/>
            </a:pPr>
            <a:fld id="{81D60167-4931-47E6-BA6A-407CBD079E47}" type="slidenum">
              <a:rPr kumimoji="0" lang="en-US" sz="971" b="0" i="0" u="none" strike="noStrike" kern="1200" cap="none" spc="-13" normalizeH="0" baseline="0" noProof="0" smtClean="0">
                <a:ln>
                  <a:noFill/>
                </a:ln>
                <a:solidFill>
                  <a:srgbClr val="424243"/>
                </a:solidFill>
                <a:effectLst/>
                <a:uLnTx/>
                <a:uFillTx/>
                <a:latin typeface="Calibri"/>
                <a:ea typeface="+mn-ea"/>
                <a:cs typeface="Calibri"/>
              </a:rPr>
              <a:pPr marL="22413" marR="0" lvl="0" indent="0" algn="l" defTabSz="914400" rtl="0" eaLnBrk="1" fontAlgn="auto" latinLnBrk="0" hangingPunct="1">
                <a:lnSpc>
                  <a:spcPct val="100000"/>
                </a:lnSpc>
                <a:spcBef>
                  <a:spcPts val="71"/>
                </a:spcBef>
                <a:spcAft>
                  <a:spcPts val="0"/>
                </a:spcAft>
                <a:buClrTx/>
                <a:buSzTx/>
                <a:buFontTx/>
                <a:buNone/>
                <a:tabLst/>
                <a:defRPr/>
              </a:pPr>
              <a:t>17</a:t>
            </a:fld>
            <a:endParaRPr kumimoji="0" lang="en-US" sz="971" b="0" i="0" u="none" strike="noStrike" kern="1200" cap="none" spc="-13" normalizeH="0" baseline="0" noProof="0">
              <a:ln>
                <a:noFill/>
              </a:ln>
              <a:solidFill>
                <a:srgbClr val="424243"/>
              </a:solidFill>
              <a:effectLst/>
              <a:uLnTx/>
              <a:uFillTx/>
              <a:latin typeface="Calibri"/>
              <a:ea typeface="+mn-ea"/>
              <a:cs typeface="Calibri"/>
            </a:endParaRPr>
          </a:p>
        </p:txBody>
      </p:sp>
      <p:sp>
        <p:nvSpPr>
          <p:cNvPr id="7" name="TextBox 6">
            <a:extLst>
              <a:ext uri="{FF2B5EF4-FFF2-40B4-BE49-F238E27FC236}">
                <a16:creationId xmlns:a16="http://schemas.microsoft.com/office/drawing/2014/main" id="{A8C3207F-A08A-5A3D-15CE-2F1D0AC77BC1}"/>
              </a:ext>
            </a:extLst>
          </p:cNvPr>
          <p:cNvSpPr txBox="1"/>
          <p:nvPr/>
        </p:nvSpPr>
        <p:spPr>
          <a:xfrm>
            <a:off x="194817" y="6625920"/>
            <a:ext cx="902145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Comparisons done with available information.  Each member should review impacts to their coverage. </a:t>
            </a:r>
          </a:p>
        </p:txBody>
      </p:sp>
      <p:sp>
        <p:nvSpPr>
          <p:cNvPr id="4" name="Rounded Rectangle 4">
            <a:extLst>
              <a:ext uri="{FF2B5EF4-FFF2-40B4-BE49-F238E27FC236}">
                <a16:creationId xmlns:a16="http://schemas.microsoft.com/office/drawing/2014/main" id="{1629FC78-D733-E0F0-57A4-FFE5DDD9C1D2}"/>
              </a:ext>
            </a:extLst>
          </p:cNvPr>
          <p:cNvSpPr/>
          <p:nvPr/>
        </p:nvSpPr>
        <p:spPr>
          <a:xfrm>
            <a:off x="1480219" y="1380147"/>
            <a:ext cx="5203386" cy="641883"/>
          </a:xfrm>
          <a:prstGeom prst="roundRect">
            <a:avLst/>
          </a:prstGeom>
          <a:solidFill>
            <a:srgbClr val="0E4D6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Montserrat" pitchFamily="2" charset="77"/>
                <a:ea typeface="+mn-ea"/>
                <a:cs typeface="+mn-cs"/>
              </a:rPr>
              <a:t>TRTA Plan with VSP | Now Includes $5,000 AD&amp;D Coverage </a:t>
            </a:r>
          </a:p>
        </p:txBody>
      </p:sp>
      <p:sp>
        <p:nvSpPr>
          <p:cNvPr id="11" name="Rectangle 10">
            <a:extLst>
              <a:ext uri="{FF2B5EF4-FFF2-40B4-BE49-F238E27FC236}">
                <a16:creationId xmlns:a16="http://schemas.microsoft.com/office/drawing/2014/main" id="{ECC6B35D-2CBB-AD7B-953C-C33128DF2FF7}"/>
              </a:ext>
            </a:extLst>
          </p:cNvPr>
          <p:cNvSpPr/>
          <p:nvPr/>
        </p:nvSpPr>
        <p:spPr>
          <a:xfrm>
            <a:off x="1480218" y="2118381"/>
            <a:ext cx="5203386" cy="8592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50" b="0" i="0" u="none" strike="noStrike" kern="1200" cap="none" spc="0" normalizeH="0" baseline="0" noProof="0" dirty="0">
                <a:ln>
                  <a:noFill/>
                </a:ln>
                <a:solidFill>
                  <a:srgbClr val="4EA72E">
                    <a:lumMod val="75000"/>
                  </a:srgbClr>
                </a:solidFill>
                <a:effectLst/>
                <a:uLnTx/>
                <a:uFillTx/>
                <a:latin typeface="Montserrat" pitchFamily="2" charset="77"/>
                <a:ea typeface="+mn-ea"/>
                <a:cs typeface="+mn-cs"/>
              </a:rPr>
              <a:t>Extensive network of nearly 4,000 in Texas.  For vision plans, </a:t>
            </a:r>
            <a:r>
              <a:rPr kumimoji="0" lang="en-US" sz="1450" b="1" i="0" u="none" strike="noStrike" kern="1200" cap="none" spc="0" normalizeH="0" baseline="0" noProof="0" dirty="0">
                <a:ln>
                  <a:noFill/>
                </a:ln>
                <a:solidFill>
                  <a:srgbClr val="4EA72E">
                    <a:lumMod val="75000"/>
                  </a:srgbClr>
                </a:solidFill>
                <a:effectLst/>
                <a:uLnTx/>
                <a:uFillTx/>
                <a:latin typeface="Montserrat" pitchFamily="2" charset="77"/>
                <a:ea typeface="+mn-ea"/>
                <a:cs typeface="+mn-cs"/>
              </a:rPr>
              <a:t>network is very important </a:t>
            </a:r>
            <a:r>
              <a:rPr kumimoji="0" lang="en-US" sz="1450" b="0" i="0" u="none" strike="noStrike" kern="1200" cap="none" spc="0" normalizeH="0" baseline="0" noProof="0" dirty="0">
                <a:ln>
                  <a:noFill/>
                </a:ln>
                <a:solidFill>
                  <a:srgbClr val="4EA72E">
                    <a:lumMod val="75000"/>
                  </a:srgbClr>
                </a:solidFill>
                <a:effectLst/>
                <a:uLnTx/>
                <a:uFillTx/>
                <a:latin typeface="Montserrat" pitchFamily="2" charset="77"/>
                <a:ea typeface="+mn-ea"/>
                <a:cs typeface="+mn-cs"/>
              </a:rPr>
              <a:t>because benefits can be greatly reduced if you go out of network.</a:t>
            </a:r>
          </a:p>
        </p:txBody>
      </p:sp>
      <p:sp>
        <p:nvSpPr>
          <p:cNvPr id="13" name="Rectangle 12">
            <a:extLst>
              <a:ext uri="{FF2B5EF4-FFF2-40B4-BE49-F238E27FC236}">
                <a16:creationId xmlns:a16="http://schemas.microsoft.com/office/drawing/2014/main" id="{07E887AA-ABC5-55E8-3DED-25AF94A74026}"/>
              </a:ext>
            </a:extLst>
          </p:cNvPr>
          <p:cNvSpPr/>
          <p:nvPr/>
        </p:nvSpPr>
        <p:spPr>
          <a:xfrm>
            <a:off x="1480217" y="2959521"/>
            <a:ext cx="5203386" cy="106068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24243"/>
                </a:solidFill>
                <a:effectLst/>
                <a:uLnTx/>
                <a:uFillTx/>
                <a:latin typeface="Montserrat" pitchFamily="2" charset="77"/>
                <a:ea typeface="+mn-ea"/>
                <a:cs typeface="+mn-cs"/>
              </a:rPr>
              <a:t>Annual eye exam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24243"/>
                </a:solidFill>
                <a:effectLst/>
                <a:uLnTx/>
                <a:uFillTx/>
                <a:latin typeface="Montserrat" pitchFamily="2" charset="77"/>
                <a:ea typeface="+mn-ea"/>
                <a:cs typeface="+mn-cs"/>
              </a:rPr>
              <a:t>Annual lenses covered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24243"/>
                </a:solidFill>
                <a:effectLst/>
                <a:uLnTx/>
                <a:uFillTx/>
                <a:latin typeface="Montserrat" pitchFamily="2" charset="77"/>
                <a:ea typeface="+mn-ea"/>
                <a:cs typeface="+mn-cs"/>
              </a:rPr>
              <a:t>Frames covered every other year up to $150 which increases to $170 for featured frames.</a:t>
            </a:r>
          </a:p>
        </p:txBody>
      </p:sp>
      <p:sp>
        <p:nvSpPr>
          <p:cNvPr id="15" name="Rectangle 14">
            <a:extLst>
              <a:ext uri="{FF2B5EF4-FFF2-40B4-BE49-F238E27FC236}">
                <a16:creationId xmlns:a16="http://schemas.microsoft.com/office/drawing/2014/main" id="{1583CAB6-62F9-F198-9696-ECEC9C11F591}"/>
              </a:ext>
            </a:extLst>
          </p:cNvPr>
          <p:cNvSpPr/>
          <p:nvPr/>
        </p:nvSpPr>
        <p:spPr>
          <a:xfrm>
            <a:off x="1480217" y="5729659"/>
            <a:ext cx="5203386" cy="5391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424243"/>
                </a:solidFill>
                <a:effectLst/>
                <a:uLnTx/>
                <a:uFillTx/>
                <a:latin typeface="Montserrat" pitchFamily="2" charset="77"/>
                <a:ea typeface="+mn-ea"/>
                <a:cs typeface="+mn-cs"/>
              </a:rPr>
              <a:t>$12.72/</a:t>
            </a:r>
            <a:r>
              <a:rPr kumimoji="0" lang="en-US" sz="1400" b="0" i="0" u="none" strike="noStrike" kern="1200" cap="none" spc="0" normalizeH="0" baseline="0" noProof="0" dirty="0" err="1">
                <a:ln>
                  <a:noFill/>
                </a:ln>
                <a:solidFill>
                  <a:srgbClr val="424243"/>
                </a:solidFill>
                <a:effectLst/>
                <a:uLnTx/>
                <a:uFillTx/>
                <a:latin typeface="Montserrat" pitchFamily="2" charset="77"/>
                <a:ea typeface="+mn-ea"/>
                <a:cs typeface="+mn-cs"/>
              </a:rPr>
              <a:t>mo</a:t>
            </a:r>
            <a:r>
              <a:rPr kumimoji="0" lang="en-US" sz="1400" b="0" i="0" u="none" strike="noStrike" kern="1200" cap="none" spc="0" normalizeH="0" baseline="0" noProof="0" dirty="0">
                <a:ln>
                  <a:noFill/>
                </a:ln>
                <a:solidFill>
                  <a:srgbClr val="424243"/>
                </a:solidFill>
                <a:effectLst/>
                <a:uLnTx/>
                <a:uFillTx/>
                <a:latin typeface="Montserrat" pitchFamily="2" charset="77"/>
                <a:ea typeface="+mn-ea"/>
                <a:cs typeface="+mn-cs"/>
              </a:rPr>
              <a:t> Member Rate with $15 exam copay and $25 materials copay.</a:t>
            </a:r>
          </a:p>
        </p:txBody>
      </p:sp>
      <p:sp>
        <p:nvSpPr>
          <p:cNvPr id="24" name="Rectangle 23">
            <a:extLst>
              <a:ext uri="{FF2B5EF4-FFF2-40B4-BE49-F238E27FC236}">
                <a16:creationId xmlns:a16="http://schemas.microsoft.com/office/drawing/2014/main" id="{9CEC055F-2AA7-D24C-8961-84EAB462F593}"/>
              </a:ext>
            </a:extLst>
          </p:cNvPr>
          <p:cNvSpPr/>
          <p:nvPr/>
        </p:nvSpPr>
        <p:spPr>
          <a:xfrm>
            <a:off x="1480217" y="4189553"/>
            <a:ext cx="5203387" cy="10474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50" b="1" i="0" u="none" strike="noStrike" kern="1200" cap="none" spc="0" normalizeH="0" baseline="0" noProof="0" dirty="0">
                <a:ln>
                  <a:noFill/>
                </a:ln>
                <a:solidFill>
                  <a:srgbClr val="4EA72E">
                    <a:lumMod val="75000"/>
                  </a:srgbClr>
                </a:solidFill>
                <a:effectLst/>
                <a:uLnTx/>
                <a:uFillTx/>
                <a:latin typeface="Montserrat" pitchFamily="2" charset="77"/>
                <a:ea typeface="+mn-ea"/>
                <a:cs typeface="+mn-cs"/>
              </a:rPr>
              <a:t>Includes </a:t>
            </a:r>
            <a:r>
              <a:rPr kumimoji="0" lang="en-US" sz="1350" b="1" i="0" u="sng" strike="noStrike" kern="1200" cap="none" spc="0" normalizeH="0" baseline="0" noProof="0" dirty="0">
                <a:ln>
                  <a:noFill/>
                </a:ln>
                <a:solidFill>
                  <a:srgbClr val="4EA72E">
                    <a:lumMod val="75000"/>
                  </a:srgbClr>
                </a:solidFill>
                <a:effectLst/>
                <a:uLnTx/>
                <a:uFillTx/>
                <a:latin typeface="Montserrat" pitchFamily="2" charset="77"/>
                <a:ea typeface="+mn-ea"/>
                <a:cs typeface="+mn-cs"/>
              </a:rPr>
              <a:t>$5,000 Accidental Death &amp; Dismemberment </a:t>
            </a:r>
            <a:r>
              <a:rPr kumimoji="0" lang="en-US" sz="1350" b="1" i="0" u="none" strike="noStrike" kern="1200" cap="none" spc="0" normalizeH="0" baseline="0" noProof="0" dirty="0">
                <a:ln>
                  <a:noFill/>
                </a:ln>
                <a:solidFill>
                  <a:srgbClr val="4EA72E">
                    <a:lumMod val="75000"/>
                  </a:srgbClr>
                </a:solidFill>
                <a:effectLst/>
                <a:uLnTx/>
                <a:uFillTx/>
                <a:latin typeface="Montserrat" pitchFamily="2" charset="77"/>
                <a:ea typeface="+mn-ea"/>
                <a:cs typeface="+mn-cs"/>
              </a:rPr>
              <a:t>(AD&amp;D) policy from New York Life with no health questions and no reduced benefits as members age.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Montserrat" pitchFamily="2" charset="77"/>
                <a:ea typeface="+mn-ea"/>
                <a:cs typeface="+mn-cs"/>
              </a:rPr>
              <a:t>TRTA Membership includes Passport Discount program at thousands of retailers and restaurants</a:t>
            </a:r>
          </a:p>
        </p:txBody>
      </p:sp>
      <p:sp>
        <p:nvSpPr>
          <p:cNvPr id="25" name="Rectangle 24">
            <a:extLst>
              <a:ext uri="{FF2B5EF4-FFF2-40B4-BE49-F238E27FC236}">
                <a16:creationId xmlns:a16="http://schemas.microsoft.com/office/drawing/2014/main" id="{BD30C20C-B559-C2B7-0057-C93DA52DD877}"/>
              </a:ext>
            </a:extLst>
          </p:cNvPr>
          <p:cNvSpPr/>
          <p:nvPr/>
        </p:nvSpPr>
        <p:spPr>
          <a:xfrm>
            <a:off x="0" y="2239711"/>
            <a:ext cx="1338816" cy="54037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Network</a:t>
            </a:r>
            <a:endParaRPr kumimoji="0" lang="en-US" sz="2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28" name="Rectangle 27">
            <a:extLst>
              <a:ext uri="{FF2B5EF4-FFF2-40B4-BE49-F238E27FC236}">
                <a16:creationId xmlns:a16="http://schemas.microsoft.com/office/drawing/2014/main" id="{A274A54E-E850-3457-686A-2708F21F3A5C}"/>
              </a:ext>
            </a:extLst>
          </p:cNvPr>
          <p:cNvSpPr/>
          <p:nvPr/>
        </p:nvSpPr>
        <p:spPr>
          <a:xfrm>
            <a:off x="0" y="3073974"/>
            <a:ext cx="1480219" cy="90695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Benefit Summary</a:t>
            </a:r>
          </a:p>
        </p:txBody>
      </p:sp>
      <p:sp>
        <p:nvSpPr>
          <p:cNvPr id="29" name="Rectangle 28">
            <a:extLst>
              <a:ext uri="{FF2B5EF4-FFF2-40B4-BE49-F238E27FC236}">
                <a16:creationId xmlns:a16="http://schemas.microsoft.com/office/drawing/2014/main" id="{3E9002D4-F14D-CD71-F52A-A57CA756FD1A}"/>
              </a:ext>
            </a:extLst>
          </p:cNvPr>
          <p:cNvSpPr/>
          <p:nvPr/>
        </p:nvSpPr>
        <p:spPr>
          <a:xfrm>
            <a:off x="0" y="4356400"/>
            <a:ext cx="1583913" cy="97390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Enhanced Benefits</a:t>
            </a:r>
          </a:p>
        </p:txBody>
      </p:sp>
      <p:sp>
        <p:nvSpPr>
          <p:cNvPr id="30" name="Rectangle 29">
            <a:extLst>
              <a:ext uri="{FF2B5EF4-FFF2-40B4-BE49-F238E27FC236}">
                <a16:creationId xmlns:a16="http://schemas.microsoft.com/office/drawing/2014/main" id="{09A1919E-C2C0-DFF4-CB23-F34FFE886FD6}"/>
              </a:ext>
            </a:extLst>
          </p:cNvPr>
          <p:cNvSpPr/>
          <p:nvPr/>
        </p:nvSpPr>
        <p:spPr>
          <a:xfrm>
            <a:off x="0" y="5698000"/>
            <a:ext cx="1348454" cy="60250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Rates &amp; Copays</a:t>
            </a:r>
          </a:p>
        </p:txBody>
      </p:sp>
      <p:sp>
        <p:nvSpPr>
          <p:cNvPr id="37" name="Rounded Rectangle 4">
            <a:extLst>
              <a:ext uri="{FF2B5EF4-FFF2-40B4-BE49-F238E27FC236}">
                <a16:creationId xmlns:a16="http://schemas.microsoft.com/office/drawing/2014/main" id="{39205B40-E36E-C582-9CA6-095C624E9055}"/>
              </a:ext>
            </a:extLst>
          </p:cNvPr>
          <p:cNvSpPr/>
          <p:nvPr/>
        </p:nvSpPr>
        <p:spPr>
          <a:xfrm>
            <a:off x="6862504" y="1380147"/>
            <a:ext cx="5203385" cy="631599"/>
          </a:xfrm>
          <a:prstGeom prst="roundRect">
            <a:avLst/>
          </a:prstGeom>
          <a:solidFill>
            <a:srgbClr val="0E4D6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Montserrat" pitchFamily="2" charset="77"/>
                <a:ea typeface="+mn-ea"/>
                <a:cs typeface="+mn-cs"/>
              </a:rPr>
              <a:t>TRS Vision Plan</a:t>
            </a:r>
          </a:p>
        </p:txBody>
      </p:sp>
      <p:sp>
        <p:nvSpPr>
          <p:cNvPr id="39" name="Rectangle 38">
            <a:extLst>
              <a:ext uri="{FF2B5EF4-FFF2-40B4-BE49-F238E27FC236}">
                <a16:creationId xmlns:a16="http://schemas.microsoft.com/office/drawing/2014/main" id="{17D22949-B844-B35D-927A-84DA247D3130}"/>
              </a:ext>
            </a:extLst>
          </p:cNvPr>
          <p:cNvSpPr/>
          <p:nvPr/>
        </p:nvSpPr>
        <p:spPr>
          <a:xfrm>
            <a:off x="6862504" y="2080276"/>
            <a:ext cx="5203386" cy="8592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300" b="0" i="0" u="none" strike="noStrike" kern="1200" cap="none" spc="0" normalizeH="0" baseline="0" noProof="0" dirty="0">
                <a:ln>
                  <a:noFill/>
                </a:ln>
                <a:solidFill>
                  <a:srgbClr val="424243"/>
                </a:solidFill>
                <a:effectLst/>
                <a:uLnTx/>
                <a:uFillTx/>
                <a:latin typeface="Montserrat" pitchFamily="2" charset="77"/>
                <a:ea typeface="+mn-ea"/>
                <a:cs typeface="+mn-cs"/>
              </a:rPr>
              <a:t>There are ~300 providers that accept the full Superior </a:t>
            </a:r>
            <a:r>
              <a:rPr kumimoji="0" lang="en-US" sz="1300" b="0" i="0" u="none" strike="noStrike" kern="1200" cap="none" spc="0" normalizeH="0" baseline="0" noProof="0" dirty="0" err="1">
                <a:ln>
                  <a:noFill/>
                </a:ln>
                <a:solidFill>
                  <a:srgbClr val="424243"/>
                </a:solidFill>
                <a:effectLst/>
                <a:uLnTx/>
                <a:uFillTx/>
                <a:latin typeface="Montserrat" pitchFamily="2" charset="77"/>
                <a:ea typeface="+mn-ea"/>
                <a:cs typeface="+mn-cs"/>
              </a:rPr>
              <a:t>Metlife</a:t>
            </a:r>
            <a:r>
              <a:rPr kumimoji="0" lang="en-US" sz="1300" b="0" i="0" u="none" strike="noStrike" kern="1200" cap="none" spc="0" normalizeH="0" baseline="0" noProof="0" dirty="0">
                <a:ln>
                  <a:noFill/>
                </a:ln>
                <a:solidFill>
                  <a:srgbClr val="424243"/>
                </a:solidFill>
                <a:effectLst/>
                <a:uLnTx/>
                <a:uFillTx/>
                <a:latin typeface="Montserrat" pitchFamily="2" charset="77"/>
                <a:ea typeface="+mn-ea"/>
                <a:cs typeface="+mn-cs"/>
              </a:rPr>
              <a:t> discounts.  There is also a broad network of providers that accept the basic benefits but do not offer full discounts.</a:t>
            </a:r>
          </a:p>
        </p:txBody>
      </p:sp>
      <p:sp>
        <p:nvSpPr>
          <p:cNvPr id="40" name="Rectangle 39">
            <a:extLst>
              <a:ext uri="{FF2B5EF4-FFF2-40B4-BE49-F238E27FC236}">
                <a16:creationId xmlns:a16="http://schemas.microsoft.com/office/drawing/2014/main" id="{0AB05E6E-BE1E-ECB8-AD59-131AA32D7D9D}"/>
              </a:ext>
            </a:extLst>
          </p:cNvPr>
          <p:cNvSpPr/>
          <p:nvPr/>
        </p:nvSpPr>
        <p:spPr>
          <a:xfrm>
            <a:off x="6862504" y="2988847"/>
            <a:ext cx="5203386" cy="106068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24243"/>
                </a:solidFill>
                <a:effectLst/>
                <a:uLnTx/>
                <a:uFillTx/>
                <a:latin typeface="Montserrat" pitchFamily="2" charset="77"/>
                <a:ea typeface="+mn-ea"/>
                <a:cs typeface="+mn-cs"/>
              </a:rPr>
              <a:t>Annual eye exam</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24243"/>
                </a:solidFill>
                <a:effectLst/>
                <a:uLnTx/>
                <a:uFillTx/>
                <a:latin typeface="Montserrat" pitchFamily="2" charset="77"/>
                <a:ea typeface="+mn-ea"/>
                <a:cs typeface="+mn-cs"/>
              </a:rPr>
              <a:t>Annual lenses covered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24243"/>
                </a:solidFill>
                <a:effectLst/>
                <a:uLnTx/>
                <a:uFillTx/>
                <a:latin typeface="Montserrat" pitchFamily="2" charset="77"/>
                <a:ea typeface="+mn-ea"/>
                <a:cs typeface="+mn-cs"/>
              </a:rPr>
              <a:t>Frames covered every year up to $150 with additional $25 at certain providers.</a:t>
            </a:r>
          </a:p>
        </p:txBody>
      </p:sp>
      <p:sp>
        <p:nvSpPr>
          <p:cNvPr id="41" name="Rectangle 40">
            <a:extLst>
              <a:ext uri="{FF2B5EF4-FFF2-40B4-BE49-F238E27FC236}">
                <a16:creationId xmlns:a16="http://schemas.microsoft.com/office/drawing/2014/main" id="{B3B5C0A3-D6F1-5088-BCDC-1C02D3BEA75D}"/>
              </a:ext>
            </a:extLst>
          </p:cNvPr>
          <p:cNvSpPr/>
          <p:nvPr/>
        </p:nvSpPr>
        <p:spPr>
          <a:xfrm>
            <a:off x="6862504" y="5752583"/>
            <a:ext cx="5203386" cy="5391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424243"/>
                </a:solidFill>
                <a:effectLst/>
                <a:uLnTx/>
                <a:uFillTx/>
                <a:latin typeface="Montserrat" pitchFamily="2" charset="77"/>
                <a:ea typeface="+mn-ea"/>
                <a:cs typeface="+mn-cs"/>
              </a:rPr>
              <a:t>$6.89/</a:t>
            </a:r>
            <a:r>
              <a:rPr kumimoji="0" lang="en-US" sz="1400" b="0" i="0" u="none" strike="noStrike" kern="1200" cap="none" spc="0" normalizeH="0" baseline="0" noProof="0" dirty="0" err="1">
                <a:ln>
                  <a:noFill/>
                </a:ln>
                <a:solidFill>
                  <a:srgbClr val="424243"/>
                </a:solidFill>
                <a:effectLst/>
                <a:uLnTx/>
                <a:uFillTx/>
                <a:latin typeface="Montserrat" pitchFamily="2" charset="77"/>
                <a:ea typeface="+mn-ea"/>
                <a:cs typeface="+mn-cs"/>
              </a:rPr>
              <a:t>mo</a:t>
            </a:r>
            <a:r>
              <a:rPr kumimoji="0" lang="en-US" sz="1400" b="0" i="0" u="none" strike="noStrike" kern="1200" cap="none" spc="0" normalizeH="0" baseline="0" noProof="0" dirty="0">
                <a:ln>
                  <a:noFill/>
                </a:ln>
                <a:solidFill>
                  <a:srgbClr val="424243"/>
                </a:solidFill>
                <a:effectLst/>
                <a:uLnTx/>
                <a:uFillTx/>
                <a:latin typeface="Montserrat" pitchFamily="2" charset="77"/>
                <a:ea typeface="+mn-ea"/>
                <a:cs typeface="+mn-cs"/>
              </a:rPr>
              <a:t> Member Rate with $15 exam copay and $10 lens copay and $10 frame copay.</a:t>
            </a:r>
          </a:p>
        </p:txBody>
      </p:sp>
      <p:sp>
        <p:nvSpPr>
          <p:cNvPr id="42" name="Rectangle 41">
            <a:extLst>
              <a:ext uri="{FF2B5EF4-FFF2-40B4-BE49-F238E27FC236}">
                <a16:creationId xmlns:a16="http://schemas.microsoft.com/office/drawing/2014/main" id="{0A685A60-9E75-EBC7-E84A-EBC5177B69AC}"/>
              </a:ext>
            </a:extLst>
          </p:cNvPr>
          <p:cNvSpPr/>
          <p:nvPr/>
        </p:nvSpPr>
        <p:spPr>
          <a:xfrm>
            <a:off x="6862503" y="4224261"/>
            <a:ext cx="5203387" cy="73216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424243"/>
                </a:solidFill>
                <a:effectLst/>
                <a:uLnTx/>
                <a:uFillTx/>
                <a:latin typeface="Montserrat" pitchFamily="2" charset="77"/>
                <a:ea typeface="+mn-ea"/>
                <a:cs typeface="+mn-cs"/>
              </a:rPr>
              <a:t>No similar benefit enhancements</a:t>
            </a:r>
          </a:p>
        </p:txBody>
      </p:sp>
      <p:cxnSp>
        <p:nvCxnSpPr>
          <p:cNvPr id="45" name="Straight Connector 44">
            <a:extLst>
              <a:ext uri="{FF2B5EF4-FFF2-40B4-BE49-F238E27FC236}">
                <a16:creationId xmlns:a16="http://schemas.microsoft.com/office/drawing/2014/main" id="{52F50D24-2399-A17D-1FA6-891EB2C5A957}"/>
              </a:ext>
            </a:extLst>
          </p:cNvPr>
          <p:cNvCxnSpPr>
            <a:cxnSpLocks/>
          </p:cNvCxnSpPr>
          <p:nvPr/>
        </p:nvCxnSpPr>
        <p:spPr>
          <a:xfrm>
            <a:off x="1565270" y="2930490"/>
            <a:ext cx="10500620" cy="0"/>
          </a:xfrm>
          <a:prstGeom prst="line">
            <a:avLst/>
          </a:prstGeom>
          <a:ln>
            <a:solidFill>
              <a:srgbClr val="0C4962"/>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C3CFF85F-C0A8-3F09-D1D1-F9F0DC0FC35F}"/>
              </a:ext>
            </a:extLst>
          </p:cNvPr>
          <p:cNvCxnSpPr>
            <a:cxnSpLocks/>
          </p:cNvCxnSpPr>
          <p:nvPr/>
        </p:nvCxnSpPr>
        <p:spPr>
          <a:xfrm>
            <a:off x="1557413" y="4176395"/>
            <a:ext cx="10500620" cy="0"/>
          </a:xfrm>
          <a:prstGeom prst="line">
            <a:avLst/>
          </a:prstGeom>
          <a:ln>
            <a:solidFill>
              <a:srgbClr val="0C4962"/>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F8A4F41-6C1B-E79B-10C0-CCE4CE0B090C}"/>
              </a:ext>
            </a:extLst>
          </p:cNvPr>
          <p:cNvCxnSpPr>
            <a:cxnSpLocks/>
          </p:cNvCxnSpPr>
          <p:nvPr/>
        </p:nvCxnSpPr>
        <p:spPr>
          <a:xfrm>
            <a:off x="1557413" y="5661129"/>
            <a:ext cx="10500620" cy="0"/>
          </a:xfrm>
          <a:prstGeom prst="line">
            <a:avLst/>
          </a:prstGeom>
          <a:ln>
            <a:solidFill>
              <a:srgbClr val="0C4962"/>
            </a:solidFill>
          </a:ln>
        </p:spPr>
        <p:style>
          <a:lnRef idx="2">
            <a:schemeClr val="accent1"/>
          </a:lnRef>
          <a:fillRef idx="0">
            <a:schemeClr val="accent1"/>
          </a:fillRef>
          <a:effectRef idx="1">
            <a:schemeClr val="accent1"/>
          </a:effectRef>
          <a:fontRef idx="minor">
            <a:schemeClr val="tx1"/>
          </a:fontRef>
        </p:style>
      </p:cxnSp>
      <p:sp>
        <p:nvSpPr>
          <p:cNvPr id="3" name="Star: 5 Points 2">
            <a:extLst>
              <a:ext uri="{FF2B5EF4-FFF2-40B4-BE49-F238E27FC236}">
                <a16:creationId xmlns:a16="http://schemas.microsoft.com/office/drawing/2014/main" id="{97FB8106-951A-1D92-115D-70A09032AE5C}"/>
              </a:ext>
            </a:extLst>
          </p:cNvPr>
          <p:cNvSpPr/>
          <p:nvPr/>
        </p:nvSpPr>
        <p:spPr>
          <a:xfrm>
            <a:off x="819270" y="1324062"/>
            <a:ext cx="519546" cy="464548"/>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9660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AB8BB32-CB64-7630-7C78-AC3E14037690}"/>
            </a:ext>
          </a:extLst>
        </p:cNvPr>
        <p:cNvGrpSpPr/>
        <p:nvPr/>
      </p:nvGrpSpPr>
      <p:grpSpPr>
        <a:xfrm>
          <a:off x="0" y="0"/>
          <a:ext cx="0" cy="0"/>
          <a:chOff x="0" y="0"/>
          <a:chExt cx="0" cy="0"/>
        </a:xfrm>
      </p:grpSpPr>
      <p:sp>
        <p:nvSpPr>
          <p:cNvPr id="26" name="Title 25">
            <a:extLst>
              <a:ext uri="{FF2B5EF4-FFF2-40B4-BE49-F238E27FC236}">
                <a16:creationId xmlns:a16="http://schemas.microsoft.com/office/drawing/2014/main" id="{AE41BAC5-0791-B695-67A0-CC5FE3CDBCC5}"/>
              </a:ext>
            </a:extLst>
          </p:cNvPr>
          <p:cNvSpPr>
            <a:spLocks noGrp="1"/>
          </p:cNvSpPr>
          <p:nvPr>
            <p:ph type="title"/>
          </p:nvPr>
        </p:nvSpPr>
        <p:spPr/>
        <p:txBody>
          <a:bodyPr>
            <a:normAutofit fontScale="90000"/>
          </a:bodyPr>
          <a:lstStyle/>
          <a:p>
            <a:r>
              <a:rPr lang="en-US" dirty="0"/>
              <a:t>Importance of Vision Network &amp; Discounts</a:t>
            </a:r>
          </a:p>
        </p:txBody>
      </p:sp>
      <p:sp>
        <p:nvSpPr>
          <p:cNvPr id="27" name="Text Placeholder 3">
            <a:extLst>
              <a:ext uri="{FF2B5EF4-FFF2-40B4-BE49-F238E27FC236}">
                <a16:creationId xmlns:a16="http://schemas.microsoft.com/office/drawing/2014/main" id="{F65A16AE-CEC5-7D98-BFA1-59D9C3D35330}"/>
              </a:ext>
            </a:extLst>
          </p:cNvPr>
          <p:cNvSpPr>
            <a:spLocks noGrp="1"/>
          </p:cNvSpPr>
          <p:nvPr>
            <p:ph type="body" sz="quarter" idx="10"/>
          </p:nvPr>
        </p:nvSpPr>
        <p:spPr>
          <a:xfrm>
            <a:off x="166326" y="583679"/>
            <a:ext cx="10678457" cy="647244"/>
          </a:xfrm>
        </p:spPr>
        <p:txBody>
          <a:bodyPr>
            <a:normAutofit/>
          </a:bodyPr>
          <a:lstStyle/>
          <a:p>
            <a:r>
              <a:rPr lang="en-US" sz="1800" dirty="0">
                <a:solidFill>
                  <a:srgbClr val="ED672D"/>
                </a:solidFill>
              </a:rPr>
              <a:t>Members asked TRTA and AMBA to help identify where they might have higher out of pocket costs if switching vision plans.  The choice of lens enhancements is a key area.</a:t>
            </a:r>
          </a:p>
        </p:txBody>
      </p:sp>
      <p:sp>
        <p:nvSpPr>
          <p:cNvPr id="2" name="Slide Number Placeholder 1">
            <a:extLst>
              <a:ext uri="{FF2B5EF4-FFF2-40B4-BE49-F238E27FC236}">
                <a16:creationId xmlns:a16="http://schemas.microsoft.com/office/drawing/2014/main" id="{05589233-9686-2288-9F8F-27C598E47E47}"/>
              </a:ext>
            </a:extLst>
          </p:cNvPr>
          <p:cNvSpPr>
            <a:spLocks noGrp="1"/>
          </p:cNvSpPr>
          <p:nvPr>
            <p:ph type="sldNum" sz="quarter" idx="4294967295"/>
          </p:nvPr>
        </p:nvSpPr>
        <p:spPr>
          <a:xfrm>
            <a:off x="0" y="6634163"/>
            <a:ext cx="230188" cy="149225"/>
          </a:xfrm>
        </p:spPr>
        <p:txBody>
          <a:bodyPr/>
          <a:lstStyle/>
          <a:p>
            <a:pPr marL="22413" marR="0" lvl="0" indent="0" algn="l" defTabSz="914400" rtl="0" eaLnBrk="1" fontAlgn="auto" latinLnBrk="0" hangingPunct="1">
              <a:lnSpc>
                <a:spcPct val="100000"/>
              </a:lnSpc>
              <a:spcBef>
                <a:spcPts val="71"/>
              </a:spcBef>
              <a:spcAft>
                <a:spcPts val="0"/>
              </a:spcAft>
              <a:buClrTx/>
              <a:buSzTx/>
              <a:buFontTx/>
              <a:buNone/>
              <a:tabLst/>
              <a:defRPr/>
            </a:pPr>
            <a:fld id="{81D60167-4931-47E6-BA6A-407CBD079E47}" type="slidenum">
              <a:rPr kumimoji="0" lang="en-US" sz="971" b="0" i="0" u="none" strike="noStrike" kern="1200" cap="none" spc="-13" normalizeH="0" baseline="0" noProof="0" smtClean="0">
                <a:ln>
                  <a:noFill/>
                </a:ln>
                <a:solidFill>
                  <a:srgbClr val="424243"/>
                </a:solidFill>
                <a:effectLst/>
                <a:uLnTx/>
                <a:uFillTx/>
                <a:latin typeface="Calibri"/>
                <a:ea typeface="+mn-ea"/>
                <a:cs typeface="Calibri"/>
              </a:rPr>
              <a:pPr marL="22413" marR="0" lvl="0" indent="0" algn="l" defTabSz="914400" rtl="0" eaLnBrk="1" fontAlgn="auto" latinLnBrk="0" hangingPunct="1">
                <a:lnSpc>
                  <a:spcPct val="100000"/>
                </a:lnSpc>
                <a:spcBef>
                  <a:spcPts val="71"/>
                </a:spcBef>
                <a:spcAft>
                  <a:spcPts val="0"/>
                </a:spcAft>
                <a:buClrTx/>
                <a:buSzTx/>
                <a:buFontTx/>
                <a:buNone/>
                <a:tabLst/>
                <a:defRPr/>
              </a:pPr>
              <a:t>18</a:t>
            </a:fld>
            <a:endParaRPr kumimoji="0" lang="en-US" sz="971" b="0" i="0" u="none" strike="noStrike" kern="1200" cap="none" spc="-13" normalizeH="0" baseline="0" noProof="0">
              <a:ln>
                <a:noFill/>
              </a:ln>
              <a:solidFill>
                <a:srgbClr val="424243"/>
              </a:solidFill>
              <a:effectLst/>
              <a:uLnTx/>
              <a:uFillTx/>
              <a:latin typeface="Calibri"/>
              <a:ea typeface="+mn-ea"/>
              <a:cs typeface="Calibri"/>
            </a:endParaRPr>
          </a:p>
        </p:txBody>
      </p:sp>
      <p:sp>
        <p:nvSpPr>
          <p:cNvPr id="7" name="TextBox 6">
            <a:extLst>
              <a:ext uri="{FF2B5EF4-FFF2-40B4-BE49-F238E27FC236}">
                <a16:creationId xmlns:a16="http://schemas.microsoft.com/office/drawing/2014/main" id="{A8C3207F-A08A-5A3D-15CE-2F1D0AC77BC1}"/>
              </a:ext>
            </a:extLst>
          </p:cNvPr>
          <p:cNvSpPr txBox="1"/>
          <p:nvPr/>
        </p:nvSpPr>
        <p:spPr>
          <a:xfrm>
            <a:off x="405560" y="6570275"/>
            <a:ext cx="973368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Comparisons done with available information.  Each member should review impacts to their coverage. </a:t>
            </a:r>
          </a:p>
        </p:txBody>
      </p:sp>
      <p:sp>
        <p:nvSpPr>
          <p:cNvPr id="39" name="Rectangle 38">
            <a:extLst>
              <a:ext uri="{FF2B5EF4-FFF2-40B4-BE49-F238E27FC236}">
                <a16:creationId xmlns:a16="http://schemas.microsoft.com/office/drawing/2014/main" id="{17D22949-B844-B35D-927A-84DA247D3130}"/>
              </a:ext>
            </a:extLst>
          </p:cNvPr>
          <p:cNvSpPr/>
          <p:nvPr/>
        </p:nvSpPr>
        <p:spPr>
          <a:xfrm>
            <a:off x="405560" y="1364550"/>
            <a:ext cx="11321384" cy="8592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424243"/>
                </a:solidFill>
                <a:effectLst/>
                <a:highlight>
                  <a:srgbClr val="FFFF00"/>
                </a:highlight>
                <a:uLnTx/>
                <a:uFillTx/>
                <a:latin typeface="Montserrat" pitchFamily="2" charset="77"/>
                <a:ea typeface="+mn-ea"/>
                <a:cs typeface="+mn-cs"/>
              </a:rPr>
              <a:t>Vision Plan value for members more than just premiums and copays - </a:t>
            </a:r>
            <a:r>
              <a:rPr kumimoji="0" lang="en-US" sz="1400" b="0" i="1" u="none" strike="noStrike" kern="1200" cap="none" spc="0" normalizeH="0" baseline="0" noProof="0" dirty="0">
                <a:ln>
                  <a:noFill/>
                </a:ln>
                <a:solidFill>
                  <a:srgbClr val="424243"/>
                </a:solidFill>
                <a:effectLst/>
                <a:highlight>
                  <a:srgbClr val="FFFF00"/>
                </a:highlight>
                <a:uLnTx/>
                <a:uFillTx/>
                <a:latin typeface="Montserrat" pitchFamily="2" charset="77"/>
                <a:ea typeface="+mn-ea"/>
                <a:cs typeface="+mn-cs"/>
              </a:rPr>
              <a:t>discounts on lens options</a:t>
            </a:r>
            <a:r>
              <a:rPr kumimoji="0" lang="en-US" sz="1400" b="1" i="1" u="none" strike="noStrike" kern="1200" cap="none" spc="0" normalizeH="0" baseline="0" noProof="0" dirty="0">
                <a:ln>
                  <a:noFill/>
                </a:ln>
                <a:solidFill>
                  <a:srgbClr val="424243"/>
                </a:solidFill>
                <a:effectLst/>
                <a:highlight>
                  <a:srgbClr val="FFFF00"/>
                </a:highlight>
                <a:uLnTx/>
                <a:uFillTx/>
                <a:latin typeface="Montserrat" pitchFamily="2" charset="77"/>
                <a:ea typeface="+mn-ea"/>
                <a:cs typeface="+mn-cs"/>
              </a:rPr>
              <a:t> </a:t>
            </a:r>
            <a:r>
              <a:rPr kumimoji="0" lang="en-US" sz="1400" b="0" i="1" u="none" strike="noStrike" kern="1200" cap="none" spc="0" normalizeH="0" baseline="0" noProof="0" dirty="0">
                <a:ln>
                  <a:noFill/>
                </a:ln>
                <a:solidFill>
                  <a:srgbClr val="424243"/>
                </a:solidFill>
                <a:effectLst/>
                <a:highlight>
                  <a:srgbClr val="FFFF00"/>
                </a:highlight>
                <a:uLnTx/>
                <a:uFillTx/>
                <a:latin typeface="Montserrat" pitchFamily="2" charset="77"/>
                <a:ea typeface="+mn-ea"/>
                <a:cs typeface="+mn-cs"/>
              </a:rPr>
              <a:t>reduce out of pocket costs!</a:t>
            </a:r>
            <a:endParaRPr kumimoji="0" lang="en-US" sz="1400" b="0" i="0" u="none" strike="noStrike" kern="1200" cap="none" spc="0" normalizeH="0" baseline="0" noProof="0" dirty="0">
              <a:ln>
                <a:noFill/>
              </a:ln>
              <a:solidFill>
                <a:srgbClr val="424243"/>
              </a:solidFill>
              <a:effectLst/>
              <a:highlight>
                <a:srgbClr val="FFFF00"/>
              </a:highlight>
              <a:uLnTx/>
              <a:uFillTx/>
              <a:latin typeface="Montserrat" pitchFamily="2" charset="77"/>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24243"/>
                </a:solidFill>
                <a:effectLst/>
                <a:highlight>
                  <a:srgbClr val="FFFF00"/>
                </a:highlight>
                <a:uLnTx/>
                <a:uFillTx/>
                <a:latin typeface="Montserrat" pitchFamily="2" charset="77"/>
                <a:ea typeface="+mn-ea"/>
                <a:cs typeface="+mn-cs"/>
              </a:rPr>
              <a:t>Outside of progressive lenses, </a:t>
            </a:r>
            <a:r>
              <a:rPr kumimoji="0" lang="en-US" sz="1400" b="0" i="1" u="none" strike="noStrike" kern="1200" cap="none" spc="0" normalizeH="0" baseline="0" noProof="0" dirty="0">
                <a:ln>
                  <a:noFill/>
                </a:ln>
                <a:solidFill>
                  <a:srgbClr val="424243"/>
                </a:solidFill>
                <a:effectLst/>
                <a:highlight>
                  <a:srgbClr val="FFFF00"/>
                </a:highlight>
                <a:uLnTx/>
                <a:uFillTx/>
                <a:latin typeface="Montserrat" pitchFamily="2" charset="77"/>
                <a:ea typeface="+mn-ea"/>
                <a:cs typeface="+mn-cs"/>
              </a:rPr>
              <a:t>anti-reflective coating </a:t>
            </a:r>
            <a:r>
              <a:rPr kumimoji="0" lang="en-US" sz="1400" b="0" i="0" u="none" strike="noStrike" kern="1200" cap="none" spc="0" normalizeH="0" baseline="0" noProof="0" dirty="0">
                <a:ln>
                  <a:noFill/>
                </a:ln>
                <a:solidFill>
                  <a:srgbClr val="424243"/>
                </a:solidFill>
                <a:effectLst/>
                <a:highlight>
                  <a:srgbClr val="FFFF00"/>
                </a:highlight>
                <a:uLnTx/>
                <a:uFillTx/>
                <a:latin typeface="Montserrat" pitchFamily="2" charset="77"/>
                <a:ea typeface="+mn-ea"/>
                <a:cs typeface="+mn-cs"/>
              </a:rPr>
              <a:t>is a top benefit and the VSP discount can </a:t>
            </a:r>
            <a:r>
              <a:rPr kumimoji="0" lang="en-US" sz="1400" b="1" i="0" u="none" strike="noStrike" kern="1200" cap="none" spc="0" normalizeH="0" baseline="0" noProof="0" dirty="0">
                <a:ln>
                  <a:noFill/>
                </a:ln>
                <a:solidFill>
                  <a:srgbClr val="424243"/>
                </a:solidFill>
                <a:effectLst/>
                <a:highlight>
                  <a:srgbClr val="FFFF00"/>
                </a:highlight>
                <a:uLnTx/>
                <a:uFillTx/>
                <a:latin typeface="Montserrat" pitchFamily="2" charset="77"/>
                <a:ea typeface="+mn-ea"/>
                <a:cs typeface="+mn-cs"/>
              </a:rPr>
              <a:t>save members $50-$60 </a:t>
            </a:r>
            <a:r>
              <a:rPr kumimoji="0" lang="en-US" sz="1400" b="0" i="0" u="none" strike="noStrike" kern="1200" cap="none" spc="0" normalizeH="0" baseline="0" noProof="0" dirty="0">
                <a:ln>
                  <a:noFill/>
                </a:ln>
                <a:solidFill>
                  <a:srgbClr val="424243"/>
                </a:solidFill>
                <a:effectLst/>
                <a:highlight>
                  <a:srgbClr val="FFFF00"/>
                </a:highlight>
                <a:uLnTx/>
                <a:uFillTx/>
                <a:latin typeface="Montserrat" pitchFamily="2" charset="77"/>
                <a:ea typeface="+mn-ea"/>
                <a:cs typeface="+mn-cs"/>
              </a:rPr>
              <a:t>over retail prices.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24243"/>
                </a:solidFill>
                <a:effectLst/>
                <a:highlight>
                  <a:srgbClr val="FFFF00"/>
                </a:highlight>
                <a:uLnTx/>
                <a:uFillTx/>
                <a:latin typeface="Montserrat" pitchFamily="2" charset="77"/>
                <a:ea typeface="+mn-ea"/>
                <a:cs typeface="+mn-cs"/>
              </a:rPr>
              <a:t>Other popular lens enhancements include </a:t>
            </a:r>
            <a:r>
              <a:rPr kumimoji="0" lang="en-US" sz="1400" b="0" i="1" u="none" strike="noStrike" kern="1200" cap="none" spc="0" normalizeH="0" baseline="0" noProof="0" dirty="0">
                <a:ln>
                  <a:noFill/>
                </a:ln>
                <a:solidFill>
                  <a:srgbClr val="424243"/>
                </a:solidFill>
                <a:effectLst/>
                <a:highlight>
                  <a:srgbClr val="FFFF00"/>
                </a:highlight>
                <a:uLnTx/>
                <a:uFillTx/>
                <a:latin typeface="Montserrat" pitchFamily="2" charset="77"/>
                <a:ea typeface="+mn-ea"/>
                <a:cs typeface="+mn-cs"/>
              </a:rPr>
              <a:t>scratch resistance, transition lenses, blue light blockers, ultraviolet light protection, and more</a:t>
            </a:r>
            <a:r>
              <a:rPr kumimoji="0" lang="en-US" sz="1400" b="0" i="0" u="none" strike="noStrike" kern="1200" cap="none" spc="0" normalizeH="0" baseline="0" noProof="0" dirty="0">
                <a:ln>
                  <a:noFill/>
                </a:ln>
                <a:solidFill>
                  <a:srgbClr val="424243"/>
                </a:solidFill>
                <a:effectLst/>
                <a:highlight>
                  <a:srgbClr val="FFFF00"/>
                </a:highlight>
                <a:uLnTx/>
                <a:uFillTx/>
                <a:latin typeface="Montserrat" pitchFamily="2" charset="77"/>
                <a:ea typeface="+mn-ea"/>
                <a:cs typeface="+mn-cs"/>
              </a:rPr>
              <a:t>.  Adding two to three options can lead to </a:t>
            </a:r>
            <a:r>
              <a:rPr kumimoji="0" lang="en-US" sz="1400" b="1" i="0" u="none" strike="noStrike" kern="1200" cap="none" spc="0" normalizeH="0" baseline="0" noProof="0" dirty="0">
                <a:ln>
                  <a:noFill/>
                </a:ln>
                <a:solidFill>
                  <a:srgbClr val="424243"/>
                </a:solidFill>
                <a:effectLst/>
                <a:highlight>
                  <a:srgbClr val="FFFF00"/>
                </a:highlight>
                <a:uLnTx/>
                <a:uFillTx/>
                <a:latin typeface="Montserrat" pitchFamily="2" charset="77"/>
                <a:ea typeface="+mn-ea"/>
                <a:cs typeface="+mn-cs"/>
              </a:rPr>
              <a:t>significant savings </a:t>
            </a:r>
            <a:r>
              <a:rPr kumimoji="0" lang="en-US" sz="1400" b="0" i="0" u="none" strike="noStrike" kern="1200" cap="none" spc="0" normalizeH="0" baseline="0" noProof="0" dirty="0">
                <a:ln>
                  <a:noFill/>
                </a:ln>
                <a:solidFill>
                  <a:srgbClr val="424243"/>
                </a:solidFill>
                <a:effectLst/>
                <a:highlight>
                  <a:srgbClr val="FFFF00"/>
                </a:highlight>
                <a:uLnTx/>
                <a:uFillTx/>
                <a:latin typeface="Montserrat" pitchFamily="2" charset="77"/>
                <a:ea typeface="+mn-ea"/>
                <a:cs typeface="+mn-cs"/>
              </a:rPr>
              <a:t>with VSP’s discounts.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500" b="0" i="0" u="none" strike="noStrike" kern="1200" cap="none" spc="0" normalizeH="0" baseline="0" noProof="0" dirty="0">
              <a:ln>
                <a:noFill/>
              </a:ln>
              <a:solidFill>
                <a:srgbClr val="424243"/>
              </a:solidFill>
              <a:effectLst/>
              <a:uLnTx/>
              <a:uFillTx/>
              <a:latin typeface="Montserrat" pitchFamily="2" charset="77"/>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424243"/>
                </a:solidFill>
                <a:effectLst/>
                <a:uLnTx/>
                <a:uFillTx/>
                <a:latin typeface="Montserrat" pitchFamily="2" charset="77"/>
                <a:ea typeface="+mn-ea"/>
                <a:cs typeface="+mn-cs"/>
              </a:rPr>
              <a:t>If considering a switch from the TRTA plan through VSP, ensure that your new eyecare provider is in the network AND they agree to the discounts from that new coverage provider.</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424243"/>
              </a:solidFill>
              <a:effectLst/>
              <a:uLnTx/>
              <a:uFillTx/>
              <a:latin typeface="Montserrat" pitchFamily="2" charset="77"/>
              <a:ea typeface="+mn-ea"/>
              <a:cs typeface="+mn-cs"/>
            </a:endParaRPr>
          </a:p>
        </p:txBody>
      </p:sp>
      <p:sp>
        <p:nvSpPr>
          <p:cNvPr id="18" name="Rectangle 17">
            <a:extLst>
              <a:ext uri="{FF2B5EF4-FFF2-40B4-BE49-F238E27FC236}">
                <a16:creationId xmlns:a16="http://schemas.microsoft.com/office/drawing/2014/main" id="{E5AC460D-C972-DF3E-170E-D1B10CDF23E7}"/>
              </a:ext>
            </a:extLst>
          </p:cNvPr>
          <p:cNvSpPr/>
          <p:nvPr/>
        </p:nvSpPr>
        <p:spPr>
          <a:xfrm>
            <a:off x="304800" y="3774779"/>
            <a:ext cx="2019090" cy="8592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0C4962"/>
                </a:solidFill>
                <a:effectLst/>
                <a:uLnTx/>
                <a:uFillTx/>
                <a:latin typeface="Montserrat" pitchFamily="2" charset="77"/>
                <a:ea typeface="+mn-ea"/>
                <a:cs typeface="+mn-cs"/>
              </a:rPr>
              <a:t>Sample Claim</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0C4962"/>
                </a:solidFill>
                <a:effectLst/>
                <a:uLnTx/>
                <a:uFillTx/>
                <a:latin typeface="Montserrat" pitchFamily="2" charset="77"/>
                <a:ea typeface="+mn-ea"/>
                <a:cs typeface="+mn-cs"/>
              </a:rPr>
              <a:t>Discounts make a big difference for out-of-pocket costs</a:t>
            </a:r>
            <a:endParaRPr kumimoji="0" lang="en-US" sz="1800" b="0" i="0" u="none" strike="noStrike" kern="1200" cap="none" spc="0" normalizeH="0" baseline="0" noProof="0" dirty="0">
              <a:ln>
                <a:noFill/>
              </a:ln>
              <a:solidFill>
                <a:srgbClr val="424243"/>
              </a:solidFill>
              <a:effectLst/>
              <a:uLnTx/>
              <a:uFillTx/>
              <a:latin typeface="Montserrat" pitchFamily="2" charset="77"/>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424243"/>
              </a:solidFill>
              <a:effectLst/>
              <a:uLnTx/>
              <a:uFillTx/>
              <a:latin typeface="Montserrat" pitchFamily="2" charset="77"/>
              <a:ea typeface="+mn-ea"/>
              <a:cs typeface="+mn-cs"/>
            </a:endParaRPr>
          </a:p>
        </p:txBody>
      </p:sp>
      <p:pic>
        <p:nvPicPr>
          <p:cNvPr id="20" name="Picture 19">
            <a:extLst>
              <a:ext uri="{FF2B5EF4-FFF2-40B4-BE49-F238E27FC236}">
                <a16:creationId xmlns:a16="http://schemas.microsoft.com/office/drawing/2014/main" id="{80DA0034-12DE-D594-88C9-A3682F6976CA}"/>
              </a:ext>
            </a:extLst>
          </p:cNvPr>
          <p:cNvPicPr>
            <a:picLocks noChangeAspect="1"/>
          </p:cNvPicPr>
          <p:nvPr/>
        </p:nvPicPr>
        <p:blipFill>
          <a:blip r:embed="rId3"/>
          <a:stretch>
            <a:fillRect/>
          </a:stretch>
        </p:blipFill>
        <p:spPr>
          <a:xfrm>
            <a:off x="2679192" y="3557015"/>
            <a:ext cx="9208008" cy="3013260"/>
          </a:xfrm>
          <a:prstGeom prst="rect">
            <a:avLst/>
          </a:prstGeom>
        </p:spPr>
      </p:pic>
    </p:spTree>
    <p:extLst>
      <p:ext uri="{BB962C8B-B14F-4D97-AF65-F5344CB8AC3E}">
        <p14:creationId xmlns:p14="http://schemas.microsoft.com/office/powerpoint/2010/main" val="2121464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7EC9BA2-B653-34C9-4FAE-85EF3D23763A}"/>
              </a:ext>
            </a:extLst>
          </p:cNvPr>
          <p:cNvCxnSpPr>
            <a:cxnSpLocks/>
          </p:cNvCxnSpPr>
          <p:nvPr/>
        </p:nvCxnSpPr>
        <p:spPr>
          <a:xfrm>
            <a:off x="6068092" y="1677891"/>
            <a:ext cx="0" cy="4787153"/>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Rounded Rectangle 4">
            <a:extLst>
              <a:ext uri="{FF2B5EF4-FFF2-40B4-BE49-F238E27FC236}">
                <a16:creationId xmlns:a16="http://schemas.microsoft.com/office/drawing/2014/main" id="{A447FD08-C7F0-20B4-E276-B82554A65100}"/>
              </a:ext>
            </a:extLst>
          </p:cNvPr>
          <p:cNvSpPr/>
          <p:nvPr/>
        </p:nvSpPr>
        <p:spPr>
          <a:xfrm>
            <a:off x="1165523" y="1396603"/>
            <a:ext cx="3704472" cy="474638"/>
          </a:xfrm>
          <a:prstGeom prst="roundRect">
            <a:avLst/>
          </a:prstGeom>
          <a:solidFill>
            <a:srgbClr val="0E4D6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ontserrat" pitchFamily="2" charset="77"/>
                <a:ea typeface="+mn-ea"/>
                <a:cs typeface="+mn-cs"/>
              </a:rPr>
              <a:t>Dental </a:t>
            </a:r>
          </a:p>
        </p:txBody>
      </p:sp>
      <p:sp>
        <p:nvSpPr>
          <p:cNvPr id="7" name="Rounded Rectangle 4">
            <a:extLst>
              <a:ext uri="{FF2B5EF4-FFF2-40B4-BE49-F238E27FC236}">
                <a16:creationId xmlns:a16="http://schemas.microsoft.com/office/drawing/2014/main" id="{0F92CB3A-47EB-5A36-9838-C157852EF210}"/>
              </a:ext>
            </a:extLst>
          </p:cNvPr>
          <p:cNvSpPr/>
          <p:nvPr/>
        </p:nvSpPr>
        <p:spPr>
          <a:xfrm>
            <a:off x="7266190" y="1396603"/>
            <a:ext cx="3704472" cy="474638"/>
          </a:xfrm>
          <a:prstGeom prst="roundRect">
            <a:avLst/>
          </a:prstGeom>
          <a:solidFill>
            <a:srgbClr val="0E4D6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ontserrat" pitchFamily="2" charset="77"/>
                <a:ea typeface="+mn-ea"/>
                <a:cs typeface="+mn-cs"/>
              </a:rPr>
              <a:t>Vision </a:t>
            </a:r>
          </a:p>
        </p:txBody>
      </p:sp>
      <p:sp>
        <p:nvSpPr>
          <p:cNvPr id="9" name="Rounded Rectangle 4">
            <a:extLst>
              <a:ext uri="{FF2B5EF4-FFF2-40B4-BE49-F238E27FC236}">
                <a16:creationId xmlns:a16="http://schemas.microsoft.com/office/drawing/2014/main" id="{1CE155C1-973A-25DF-6809-8D90105DD315}"/>
              </a:ext>
            </a:extLst>
          </p:cNvPr>
          <p:cNvSpPr/>
          <p:nvPr/>
        </p:nvSpPr>
        <p:spPr>
          <a:xfrm>
            <a:off x="6422684" y="5330031"/>
            <a:ext cx="5396147" cy="976475"/>
          </a:xfrm>
          <a:prstGeom prst="round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Montserrat" pitchFamily="2" charset="77"/>
                <a:ea typeface="+mn-ea"/>
                <a:cs typeface="+mn-cs"/>
              </a:rPr>
              <a:t>The TRTA endorsed program also provides enrollment flexibility, online self-service portal, and the additional AD&amp;D benefit.   </a:t>
            </a:r>
          </a:p>
        </p:txBody>
      </p:sp>
      <p:sp>
        <p:nvSpPr>
          <p:cNvPr id="11" name="Rounded Rectangle 4">
            <a:extLst>
              <a:ext uri="{FF2B5EF4-FFF2-40B4-BE49-F238E27FC236}">
                <a16:creationId xmlns:a16="http://schemas.microsoft.com/office/drawing/2014/main" id="{2C6B4172-DFB5-AFC7-289B-2166689826FB}"/>
              </a:ext>
            </a:extLst>
          </p:cNvPr>
          <p:cNvSpPr/>
          <p:nvPr/>
        </p:nvSpPr>
        <p:spPr>
          <a:xfrm>
            <a:off x="322018" y="5330032"/>
            <a:ext cx="5396147" cy="976475"/>
          </a:xfrm>
          <a:prstGeom prst="round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Montserrat" pitchFamily="2" charset="77"/>
                <a:ea typeface="+mn-ea"/>
                <a:cs typeface="+mn-cs"/>
              </a:rPr>
              <a:t>The TRTA endorsed program also provides enrollment flexibility, online self-service portal, and enhanced coverage levels on basic services!   </a:t>
            </a:r>
          </a:p>
        </p:txBody>
      </p:sp>
      <p:sp>
        <p:nvSpPr>
          <p:cNvPr id="12" name="Oval 11">
            <a:extLst>
              <a:ext uri="{FF2B5EF4-FFF2-40B4-BE49-F238E27FC236}">
                <a16:creationId xmlns:a16="http://schemas.microsoft.com/office/drawing/2014/main" id="{06545EF4-3C85-4661-7C95-DB5042773398}"/>
              </a:ext>
            </a:extLst>
          </p:cNvPr>
          <p:cNvSpPr/>
          <p:nvPr/>
        </p:nvSpPr>
        <p:spPr>
          <a:xfrm>
            <a:off x="268315" y="2179691"/>
            <a:ext cx="357806" cy="357806"/>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Montserrat" pitchFamily="2" charset="77"/>
                <a:ea typeface="+mn-ea"/>
                <a:cs typeface="+mn-cs"/>
              </a:rPr>
              <a:t>1</a:t>
            </a:r>
          </a:p>
        </p:txBody>
      </p:sp>
      <p:sp>
        <p:nvSpPr>
          <p:cNvPr id="18" name="Rectangle 17">
            <a:extLst>
              <a:ext uri="{FF2B5EF4-FFF2-40B4-BE49-F238E27FC236}">
                <a16:creationId xmlns:a16="http://schemas.microsoft.com/office/drawing/2014/main" id="{B340D070-F432-79BC-3F63-6F18B1C33DC1}"/>
              </a:ext>
            </a:extLst>
          </p:cNvPr>
          <p:cNvSpPr/>
          <p:nvPr/>
        </p:nvSpPr>
        <p:spPr>
          <a:xfrm>
            <a:off x="637464" y="2178433"/>
            <a:ext cx="5217245" cy="3578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pitchFamily="2" charset="77"/>
                <a:ea typeface="+mn-ea"/>
                <a:cs typeface="+mn-cs"/>
              </a:rPr>
              <a:t>TRTA provides both the highest benefit value plan (Platinum) and the lowest cost option (Gold)</a:t>
            </a:r>
          </a:p>
        </p:txBody>
      </p:sp>
      <p:sp>
        <p:nvSpPr>
          <p:cNvPr id="21" name="Oval 20">
            <a:extLst>
              <a:ext uri="{FF2B5EF4-FFF2-40B4-BE49-F238E27FC236}">
                <a16:creationId xmlns:a16="http://schemas.microsoft.com/office/drawing/2014/main" id="{E8961BC7-E82B-7520-918E-37C31BCF3458}"/>
              </a:ext>
            </a:extLst>
          </p:cNvPr>
          <p:cNvSpPr/>
          <p:nvPr/>
        </p:nvSpPr>
        <p:spPr>
          <a:xfrm>
            <a:off x="268315" y="2858937"/>
            <a:ext cx="357806" cy="357806"/>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Montserrat" pitchFamily="2" charset="77"/>
                <a:ea typeface="+mn-ea"/>
                <a:cs typeface="+mn-cs"/>
              </a:rPr>
              <a:t>2</a:t>
            </a:r>
          </a:p>
        </p:txBody>
      </p:sp>
      <p:sp>
        <p:nvSpPr>
          <p:cNvPr id="22" name="Rectangle 21">
            <a:extLst>
              <a:ext uri="{FF2B5EF4-FFF2-40B4-BE49-F238E27FC236}">
                <a16:creationId xmlns:a16="http://schemas.microsoft.com/office/drawing/2014/main" id="{AE2C1F61-CBF1-D1A3-A401-079DAF1AE79B}"/>
              </a:ext>
            </a:extLst>
          </p:cNvPr>
          <p:cNvSpPr/>
          <p:nvPr/>
        </p:nvSpPr>
        <p:spPr>
          <a:xfrm>
            <a:off x="626121" y="2819927"/>
            <a:ext cx="5217245" cy="5391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pitchFamily="2" charset="77"/>
                <a:ea typeface="+mn-ea"/>
                <a:cs typeface="+mn-cs"/>
              </a:rPr>
              <a:t>TRTA plans are designed to pay excellent benefits in and out of network</a:t>
            </a:r>
          </a:p>
        </p:txBody>
      </p:sp>
      <p:sp>
        <p:nvSpPr>
          <p:cNvPr id="23" name="Oval 22">
            <a:extLst>
              <a:ext uri="{FF2B5EF4-FFF2-40B4-BE49-F238E27FC236}">
                <a16:creationId xmlns:a16="http://schemas.microsoft.com/office/drawing/2014/main" id="{90957856-7F62-F7C0-67BF-F81A2B785AFF}"/>
              </a:ext>
            </a:extLst>
          </p:cNvPr>
          <p:cNvSpPr/>
          <p:nvPr/>
        </p:nvSpPr>
        <p:spPr>
          <a:xfrm>
            <a:off x="268315" y="3486027"/>
            <a:ext cx="357806" cy="357806"/>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Montserrat" pitchFamily="2" charset="77"/>
                <a:ea typeface="+mn-ea"/>
                <a:cs typeface="+mn-cs"/>
              </a:rPr>
              <a:t>3</a:t>
            </a:r>
          </a:p>
        </p:txBody>
      </p:sp>
      <p:sp>
        <p:nvSpPr>
          <p:cNvPr id="24" name="Rectangle 23">
            <a:extLst>
              <a:ext uri="{FF2B5EF4-FFF2-40B4-BE49-F238E27FC236}">
                <a16:creationId xmlns:a16="http://schemas.microsoft.com/office/drawing/2014/main" id="{8A829829-2D04-3A7A-EC88-1BF567FC2277}"/>
              </a:ext>
            </a:extLst>
          </p:cNvPr>
          <p:cNvSpPr/>
          <p:nvPr/>
        </p:nvSpPr>
        <p:spPr>
          <a:xfrm>
            <a:off x="626121" y="3447017"/>
            <a:ext cx="5217245" cy="5391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pitchFamily="2" charset="77"/>
                <a:ea typeface="+mn-ea"/>
                <a:cs typeface="+mn-cs"/>
              </a:rPr>
              <a:t>Don’t lose your rollover Dental Rewards!  Many TRTA members have over $1,000 in banked rollover benefit.  Leaving TRTA coverage means the member forfeits this important bank of money designed to support you when large procedures are needed in the future.</a:t>
            </a:r>
          </a:p>
        </p:txBody>
      </p:sp>
      <p:sp>
        <p:nvSpPr>
          <p:cNvPr id="25" name="Oval 24">
            <a:extLst>
              <a:ext uri="{FF2B5EF4-FFF2-40B4-BE49-F238E27FC236}">
                <a16:creationId xmlns:a16="http://schemas.microsoft.com/office/drawing/2014/main" id="{A653E713-9713-7383-5FB9-698B72FBCB14}"/>
              </a:ext>
            </a:extLst>
          </p:cNvPr>
          <p:cNvSpPr/>
          <p:nvPr/>
        </p:nvSpPr>
        <p:spPr>
          <a:xfrm>
            <a:off x="6292819" y="2179691"/>
            <a:ext cx="357806" cy="357806"/>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Montserrat" pitchFamily="2" charset="77"/>
                <a:ea typeface="+mn-ea"/>
                <a:cs typeface="+mn-cs"/>
              </a:rPr>
              <a:t>1</a:t>
            </a:r>
          </a:p>
        </p:txBody>
      </p:sp>
      <p:sp>
        <p:nvSpPr>
          <p:cNvPr id="26" name="Rectangle 25">
            <a:extLst>
              <a:ext uri="{FF2B5EF4-FFF2-40B4-BE49-F238E27FC236}">
                <a16:creationId xmlns:a16="http://schemas.microsoft.com/office/drawing/2014/main" id="{43FC3C33-A27F-123E-FFB6-05F347744A1D}"/>
              </a:ext>
            </a:extLst>
          </p:cNvPr>
          <p:cNvSpPr/>
          <p:nvPr/>
        </p:nvSpPr>
        <p:spPr>
          <a:xfrm>
            <a:off x="6661968" y="2178433"/>
            <a:ext cx="5217245" cy="3578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pitchFamily="2" charset="77"/>
                <a:ea typeface="+mn-ea"/>
                <a:cs typeface="+mn-cs"/>
              </a:rPr>
              <a:t>Extensive network that provides discounts on lens options along with excellent exams, lenses, and frame options.</a:t>
            </a:r>
          </a:p>
        </p:txBody>
      </p:sp>
      <p:sp>
        <p:nvSpPr>
          <p:cNvPr id="27" name="Oval 26">
            <a:extLst>
              <a:ext uri="{FF2B5EF4-FFF2-40B4-BE49-F238E27FC236}">
                <a16:creationId xmlns:a16="http://schemas.microsoft.com/office/drawing/2014/main" id="{18C4592D-8796-FF67-564C-7EDE16324030}"/>
              </a:ext>
            </a:extLst>
          </p:cNvPr>
          <p:cNvSpPr/>
          <p:nvPr/>
        </p:nvSpPr>
        <p:spPr>
          <a:xfrm>
            <a:off x="6292819" y="2931669"/>
            <a:ext cx="357806" cy="357806"/>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Montserrat" pitchFamily="2" charset="77"/>
                <a:ea typeface="+mn-ea"/>
                <a:cs typeface="+mn-cs"/>
              </a:rPr>
              <a:t>2</a:t>
            </a:r>
          </a:p>
        </p:txBody>
      </p:sp>
      <p:sp>
        <p:nvSpPr>
          <p:cNvPr id="28" name="Rectangle 27">
            <a:extLst>
              <a:ext uri="{FF2B5EF4-FFF2-40B4-BE49-F238E27FC236}">
                <a16:creationId xmlns:a16="http://schemas.microsoft.com/office/drawing/2014/main" id="{0935A366-F09D-0FBA-1114-8546635A66E6}"/>
              </a:ext>
            </a:extLst>
          </p:cNvPr>
          <p:cNvSpPr/>
          <p:nvPr/>
        </p:nvSpPr>
        <p:spPr>
          <a:xfrm>
            <a:off x="6650625" y="2892659"/>
            <a:ext cx="5217245" cy="5391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pitchFamily="2" charset="77"/>
                <a:ea typeface="+mn-ea"/>
                <a:cs typeface="+mn-cs"/>
              </a:rPr>
              <a:t>Addition of $5,000 Accidental Death &amp; Dismemberment (AD&amp;D) benefit from New York Life coming in </a:t>
            </a:r>
            <a:r>
              <a:rPr kumimoji="0" lang="en-US" sz="1400" b="0" i="0" u="none" strike="noStrike" kern="1200" cap="none" spc="0" normalizeH="0" baseline="0" noProof="0">
                <a:ln>
                  <a:noFill/>
                </a:ln>
                <a:solidFill>
                  <a:prstClr val="black"/>
                </a:solidFill>
                <a:effectLst/>
                <a:uLnTx/>
                <a:uFillTx/>
                <a:latin typeface="Montserrat" pitchFamily="2" charset="77"/>
                <a:ea typeface="+mn-ea"/>
                <a:cs typeface="+mn-cs"/>
              </a:rPr>
              <a:t>January 2025 with </a:t>
            </a:r>
            <a:r>
              <a:rPr kumimoji="0" lang="en-US" sz="1400" b="0" i="0" u="none" strike="noStrike" kern="1200" cap="none" spc="0" normalizeH="0" baseline="0" noProof="0" dirty="0">
                <a:ln>
                  <a:noFill/>
                </a:ln>
                <a:solidFill>
                  <a:prstClr val="black"/>
                </a:solidFill>
                <a:effectLst/>
                <a:uLnTx/>
                <a:uFillTx/>
                <a:latin typeface="Montserrat" pitchFamily="2" charset="77"/>
                <a:ea typeface="+mn-ea"/>
                <a:cs typeface="+mn-cs"/>
              </a:rPr>
              <a:t>no health questions and no reduced benefits as members age.</a:t>
            </a:r>
          </a:p>
        </p:txBody>
      </p:sp>
      <p:sp>
        <p:nvSpPr>
          <p:cNvPr id="29" name="Oval 28">
            <a:extLst>
              <a:ext uri="{FF2B5EF4-FFF2-40B4-BE49-F238E27FC236}">
                <a16:creationId xmlns:a16="http://schemas.microsoft.com/office/drawing/2014/main" id="{63976765-2472-BA47-9F8F-69DFE389638B}"/>
              </a:ext>
            </a:extLst>
          </p:cNvPr>
          <p:cNvSpPr/>
          <p:nvPr/>
        </p:nvSpPr>
        <p:spPr>
          <a:xfrm>
            <a:off x="6292819" y="3863088"/>
            <a:ext cx="357806" cy="357806"/>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Montserrat" pitchFamily="2" charset="77"/>
                <a:ea typeface="+mn-ea"/>
                <a:cs typeface="+mn-cs"/>
              </a:rPr>
              <a:t>3</a:t>
            </a:r>
          </a:p>
        </p:txBody>
      </p:sp>
      <p:sp>
        <p:nvSpPr>
          <p:cNvPr id="30" name="Rectangle 29">
            <a:extLst>
              <a:ext uri="{FF2B5EF4-FFF2-40B4-BE49-F238E27FC236}">
                <a16:creationId xmlns:a16="http://schemas.microsoft.com/office/drawing/2014/main" id="{1E27E78D-F9BA-A8EB-A7A7-85C2B2EFEC87}"/>
              </a:ext>
            </a:extLst>
          </p:cNvPr>
          <p:cNvSpPr/>
          <p:nvPr/>
        </p:nvSpPr>
        <p:spPr>
          <a:xfrm>
            <a:off x="6650625" y="3824078"/>
            <a:ext cx="5217245" cy="5391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pitchFamily="2" charset="77"/>
                <a:ea typeface="+mn-ea"/>
                <a:cs typeface="+mn-cs"/>
              </a:rPr>
              <a:t>Discounts on lens options is a key differentiator of the TRTA program with VSP’s network.  These discounts help members save hundreds of dollars on lens options.</a:t>
            </a:r>
          </a:p>
        </p:txBody>
      </p:sp>
      <p:sp>
        <p:nvSpPr>
          <p:cNvPr id="13" name="Title 25">
            <a:extLst>
              <a:ext uri="{FF2B5EF4-FFF2-40B4-BE49-F238E27FC236}">
                <a16:creationId xmlns:a16="http://schemas.microsoft.com/office/drawing/2014/main" id="{927BF6BF-B231-B8AC-73C7-B6CAA6DDF03F}"/>
              </a:ext>
            </a:extLst>
          </p:cNvPr>
          <p:cNvSpPr>
            <a:spLocks noGrp="1"/>
          </p:cNvSpPr>
          <p:nvPr>
            <p:ph type="title"/>
          </p:nvPr>
        </p:nvSpPr>
        <p:spPr>
          <a:xfrm>
            <a:off x="166327" y="174606"/>
            <a:ext cx="11652504" cy="382410"/>
          </a:xfrm>
        </p:spPr>
        <p:txBody>
          <a:bodyPr>
            <a:normAutofit fontScale="90000"/>
          </a:bodyPr>
          <a:lstStyle/>
          <a:p>
            <a:r>
              <a:rPr lang="en-US" sz="2500" dirty="0">
                <a:solidFill>
                  <a:srgbClr val="0C4962"/>
                </a:solidFill>
                <a:latin typeface="Montserrat" panose="00000500000000000000" pitchFamily="2" charset="0"/>
                <a:ea typeface="+mj-ea"/>
                <a:cs typeface="+mj-cs"/>
              </a:rPr>
              <a:t>Key Takeaways</a:t>
            </a:r>
          </a:p>
        </p:txBody>
      </p:sp>
      <p:sp>
        <p:nvSpPr>
          <p:cNvPr id="14" name="Text Placeholder 3">
            <a:extLst>
              <a:ext uri="{FF2B5EF4-FFF2-40B4-BE49-F238E27FC236}">
                <a16:creationId xmlns:a16="http://schemas.microsoft.com/office/drawing/2014/main" id="{4900C732-5208-1E11-CFB6-6B455172F67F}"/>
              </a:ext>
            </a:extLst>
          </p:cNvPr>
          <p:cNvSpPr txBox="1">
            <a:spLocks/>
          </p:cNvSpPr>
          <p:nvPr/>
        </p:nvSpPr>
        <p:spPr>
          <a:xfrm>
            <a:off x="166326" y="583679"/>
            <a:ext cx="10678457" cy="6472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srgbClr val="ED672D"/>
                </a:solidFill>
                <a:effectLst/>
                <a:uLnTx/>
                <a:uFillTx/>
                <a:latin typeface="Montserrat" pitchFamily="2" charset="77"/>
                <a:ea typeface="+mn-ea"/>
                <a:cs typeface="+mn-cs"/>
              </a:rPr>
              <a:t>Members asked TRTA and AMBA to help identify where they might have higher out of pocket costs if switching vision plans.  The choice of lens enhancements is a key area of education.</a:t>
            </a:r>
          </a:p>
        </p:txBody>
      </p:sp>
      <p:sp>
        <p:nvSpPr>
          <p:cNvPr id="15" name="Oval 14">
            <a:extLst>
              <a:ext uri="{FF2B5EF4-FFF2-40B4-BE49-F238E27FC236}">
                <a16:creationId xmlns:a16="http://schemas.microsoft.com/office/drawing/2014/main" id="{BFFF41D7-72E6-FD58-78AF-3BE396103A3B}"/>
              </a:ext>
            </a:extLst>
          </p:cNvPr>
          <p:cNvSpPr/>
          <p:nvPr/>
        </p:nvSpPr>
        <p:spPr>
          <a:xfrm>
            <a:off x="268315" y="4664933"/>
            <a:ext cx="357806" cy="357806"/>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Montserrat" pitchFamily="2" charset="77"/>
                <a:ea typeface="+mn-ea"/>
                <a:cs typeface="+mn-cs"/>
              </a:rPr>
              <a:t>4</a:t>
            </a:r>
          </a:p>
        </p:txBody>
      </p:sp>
      <p:sp>
        <p:nvSpPr>
          <p:cNvPr id="16" name="Rectangle 15">
            <a:extLst>
              <a:ext uri="{FF2B5EF4-FFF2-40B4-BE49-F238E27FC236}">
                <a16:creationId xmlns:a16="http://schemas.microsoft.com/office/drawing/2014/main" id="{5AF6B03D-591D-E8C2-9EAE-0C45250742C8}"/>
              </a:ext>
            </a:extLst>
          </p:cNvPr>
          <p:cNvSpPr/>
          <p:nvPr/>
        </p:nvSpPr>
        <p:spPr>
          <a:xfrm>
            <a:off x="626121" y="4625923"/>
            <a:ext cx="5217245" cy="5391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pitchFamily="2" charset="77"/>
                <a:ea typeface="+mn-ea"/>
                <a:cs typeface="+mn-cs"/>
              </a:rPr>
              <a:t>Larger network means great savings and helps you get the most out of your benefits.</a:t>
            </a:r>
          </a:p>
        </p:txBody>
      </p:sp>
    </p:spTree>
    <p:extLst>
      <p:ext uri="{BB962C8B-B14F-4D97-AF65-F5344CB8AC3E}">
        <p14:creationId xmlns:p14="http://schemas.microsoft.com/office/powerpoint/2010/main" val="519020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D5109-83F6-CAA3-8662-B45CEF3F8F6F}"/>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003C948F-D9FC-D862-1564-BB9CBA982FAB}"/>
              </a:ext>
            </a:extLst>
          </p:cNvPr>
          <p:cNvSpPr>
            <a:spLocks/>
          </p:cNvSpPr>
          <p:nvPr/>
        </p:nvSpPr>
        <p:spPr>
          <a:xfrm>
            <a:off x="9795808" y="804864"/>
            <a:ext cx="2396192" cy="6053136"/>
          </a:xfrm>
          <a:prstGeom prst="rect">
            <a:avLst/>
          </a:prstGeom>
          <a:solidFill>
            <a:srgbClr val="0C49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descr="A hand putting a coin into a piggy bank&#10;&#10;Description automatically generated">
            <a:extLst>
              <a:ext uri="{FF2B5EF4-FFF2-40B4-BE49-F238E27FC236}">
                <a16:creationId xmlns:a16="http://schemas.microsoft.com/office/drawing/2014/main" id="{A5388C31-CA3E-B8DD-6EFC-B349D05C5AFA}"/>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flipH="1">
            <a:off x="0" y="804864"/>
            <a:ext cx="9952760" cy="6053136"/>
          </a:xfrm>
          <a:prstGeom prst="rect">
            <a:avLst/>
          </a:prstGeom>
        </p:spPr>
      </p:pic>
      <p:pic>
        <p:nvPicPr>
          <p:cNvPr id="8" name="Picture 7" descr="A white letters on a black background&#10;&#10;Description automatically generated">
            <a:extLst>
              <a:ext uri="{FF2B5EF4-FFF2-40B4-BE49-F238E27FC236}">
                <a16:creationId xmlns:a16="http://schemas.microsoft.com/office/drawing/2014/main" id="{C725422B-67EF-C8A1-B67C-887F92D0FF8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234180" y="6116034"/>
            <a:ext cx="1676400" cy="401478"/>
          </a:xfrm>
          <a:prstGeom prst="rect">
            <a:avLst/>
          </a:prstGeom>
        </p:spPr>
      </p:pic>
      <p:grpSp>
        <p:nvGrpSpPr>
          <p:cNvPr id="21" name="Group 20">
            <a:extLst>
              <a:ext uri="{FF2B5EF4-FFF2-40B4-BE49-F238E27FC236}">
                <a16:creationId xmlns:a16="http://schemas.microsoft.com/office/drawing/2014/main" id="{14905530-C9EE-2AA1-67D8-806DF21CCE54}"/>
              </a:ext>
            </a:extLst>
          </p:cNvPr>
          <p:cNvGrpSpPr/>
          <p:nvPr/>
        </p:nvGrpSpPr>
        <p:grpSpPr>
          <a:xfrm>
            <a:off x="3607186" y="1743181"/>
            <a:ext cx="5699762" cy="1441956"/>
            <a:chOff x="6370322" y="806006"/>
            <a:chExt cx="5699762" cy="1441956"/>
          </a:xfrm>
        </p:grpSpPr>
        <p:sp>
          <p:nvSpPr>
            <p:cNvPr id="13" name="TextBox 12">
              <a:extLst>
                <a:ext uri="{FF2B5EF4-FFF2-40B4-BE49-F238E27FC236}">
                  <a16:creationId xmlns:a16="http://schemas.microsoft.com/office/drawing/2014/main" id="{9DFFB8D2-DCC8-A5AA-08A9-8C4EE515BE26}"/>
                </a:ext>
              </a:extLst>
            </p:cNvPr>
            <p:cNvSpPr txBox="1"/>
            <p:nvPr/>
          </p:nvSpPr>
          <p:spPr>
            <a:xfrm>
              <a:off x="6370323" y="806006"/>
              <a:ext cx="545123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C4962"/>
                  </a:solidFill>
                  <a:effectLst/>
                  <a:uLnTx/>
                  <a:uFillTx/>
                  <a:latin typeface="Montserrat" panose="00000500000000000000" pitchFamily="50" charset="0"/>
                  <a:ea typeface="+mn-ea"/>
                  <a:cs typeface="+mn-cs"/>
                </a:rPr>
                <a:t>Your Passport Membership can help you</a:t>
              </a:r>
              <a:endParaRPr kumimoji="0" lang="en-US" sz="2000" b="0" i="0" u="none" strike="noStrike" kern="1200" cap="none" spc="0" normalizeH="0" baseline="0" noProof="0" dirty="0">
                <a:ln>
                  <a:noFill/>
                </a:ln>
                <a:solidFill>
                  <a:srgbClr val="0C4962"/>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70DA8D1A-008C-9C59-C90C-95C7823E7AE4}"/>
                </a:ext>
              </a:extLst>
            </p:cNvPr>
            <p:cNvSpPr txBox="1"/>
            <p:nvPr/>
          </p:nvSpPr>
          <p:spPr>
            <a:xfrm>
              <a:off x="6370322" y="1206116"/>
              <a:ext cx="561535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26823"/>
                  </a:solidFill>
                  <a:effectLst/>
                  <a:uLnTx/>
                  <a:uFillTx/>
                  <a:latin typeface="Montserrat" panose="00000500000000000000" pitchFamily="50" charset="0"/>
                  <a:ea typeface="+mn-ea"/>
                  <a:cs typeface="+mn-cs"/>
                </a:rPr>
                <a:t>save money every day</a:t>
              </a:r>
              <a:endParaRPr kumimoji="0" lang="en-US" sz="3600" b="0" i="0" u="none" strike="noStrike" kern="1200" cap="none" spc="0" normalizeH="0" baseline="0" noProof="0" dirty="0">
                <a:ln>
                  <a:noFill/>
                </a:ln>
                <a:solidFill>
                  <a:srgbClr val="F26823"/>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B909558-E793-C430-C6EF-8895006FEF8F}"/>
                </a:ext>
              </a:extLst>
            </p:cNvPr>
            <p:cNvSpPr txBox="1"/>
            <p:nvPr/>
          </p:nvSpPr>
          <p:spPr>
            <a:xfrm>
              <a:off x="6370322" y="1847852"/>
              <a:ext cx="569976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C4962"/>
                  </a:solidFill>
                  <a:effectLst/>
                  <a:uLnTx/>
                  <a:uFillTx/>
                  <a:latin typeface="Montserrat" panose="00000500000000000000" pitchFamily="50" charset="0"/>
                  <a:ea typeface="+mn-ea"/>
                  <a:cs typeface="+mn-cs"/>
                </a:rPr>
                <a:t>on the products and services you use most.</a:t>
              </a:r>
            </a:p>
          </p:txBody>
        </p:sp>
      </p:grpSp>
      <p:sp>
        <p:nvSpPr>
          <p:cNvPr id="23" name="TextBox 22">
            <a:extLst>
              <a:ext uri="{FF2B5EF4-FFF2-40B4-BE49-F238E27FC236}">
                <a16:creationId xmlns:a16="http://schemas.microsoft.com/office/drawing/2014/main" id="{D1453C41-933F-48D8-D0CD-D3DDECF1B787}"/>
              </a:ext>
            </a:extLst>
          </p:cNvPr>
          <p:cNvSpPr txBox="1"/>
          <p:nvPr/>
        </p:nvSpPr>
        <p:spPr>
          <a:xfrm>
            <a:off x="10063092" y="1743181"/>
            <a:ext cx="1861624" cy="232371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Endorsed</a:t>
            </a:r>
          </a:p>
          <a:p>
            <a:pPr marL="0" marR="0" lvl="0" indent="0" algn="r" defTabSz="914400" rtl="0" eaLnBrk="1" fontAlgn="auto" latinLnBrk="0" hangingPunct="1">
              <a:lnSpc>
                <a:spcPct val="100000"/>
              </a:lnSpc>
              <a:spcBef>
                <a:spcPts val="60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benefit with</a:t>
            </a:r>
          </a:p>
          <a:p>
            <a:pPr marL="0" marR="0" lvl="0" indent="0" algn="r" defTabSz="914400" rtl="0" eaLnBrk="1" fontAlgn="auto" latinLnBrk="0" hangingPunct="1">
              <a:lnSpc>
                <a:spcPct val="100000"/>
              </a:lnSpc>
              <a:spcBef>
                <a:spcPts val="60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e</a:t>
            </a:r>
            <a:r>
              <a:rPr kumimoji="0" lang="en-US" sz="2000" b="0" i="0" u="none" strike="noStrike" kern="1200" cap="none" spc="0" normalizeH="0" baseline="0" noProof="0" dirty="0" err="1">
                <a:ln>
                  <a:noFill/>
                </a:ln>
                <a:solidFill>
                  <a:prstClr val="white"/>
                </a:solidFill>
                <a:effectLst/>
                <a:uLnTx/>
                <a:uFillTx/>
                <a:latin typeface="Montserrat" panose="00000500000000000000" pitchFamily="50" charset="0"/>
                <a:ea typeface="+mn-ea"/>
                <a:cs typeface="+mn-cs"/>
              </a:rPr>
              <a:t>xclusive</a:t>
            </a:r>
            <a:endParaRPr kumimoji="0" lang="en-US" sz="20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endParaRPr>
          </a:p>
          <a:p>
            <a:pPr marL="0" marR="0" lvl="0" indent="0" algn="r" defTabSz="914400" rtl="0" eaLnBrk="1" fontAlgn="auto" latinLnBrk="0" hangingPunct="1">
              <a:lnSpc>
                <a:spcPct val="100000"/>
              </a:lnSpc>
              <a:spcBef>
                <a:spcPts val="60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savings for</a:t>
            </a:r>
          </a:p>
          <a:p>
            <a:pPr marL="0" marR="0" lvl="0" indent="0" algn="r" defTabSz="914400" rtl="0" eaLnBrk="1" fontAlgn="auto" latinLnBrk="0" hangingPunct="1">
              <a:lnSpc>
                <a:spcPct val="100000"/>
              </a:lnSpc>
              <a:spcBef>
                <a:spcPts val="60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association</a:t>
            </a:r>
          </a:p>
          <a:p>
            <a:pPr marL="0" marR="0" lvl="0" indent="0" algn="r" defTabSz="914400" rtl="0" eaLnBrk="1" fontAlgn="auto" latinLnBrk="0" hangingPunct="1">
              <a:lnSpc>
                <a:spcPct val="100000"/>
              </a:lnSpc>
              <a:spcBef>
                <a:spcPts val="60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members!</a:t>
            </a:r>
          </a:p>
        </p:txBody>
      </p:sp>
      <p:pic>
        <p:nvPicPr>
          <p:cNvPr id="6" name="Picture 5">
            <a:extLst>
              <a:ext uri="{FF2B5EF4-FFF2-40B4-BE49-F238E27FC236}">
                <a16:creationId xmlns:a16="http://schemas.microsoft.com/office/drawing/2014/main" id="{385D96CE-49EC-6E1B-0AC8-ED0B03AC18EE}"/>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0" y="1"/>
            <a:ext cx="12192000" cy="839372"/>
          </a:xfrm>
          <a:prstGeom prst="rect">
            <a:avLst/>
          </a:prstGeom>
        </p:spPr>
      </p:pic>
      <p:sp>
        <p:nvSpPr>
          <p:cNvPr id="2" name="TextBox 1">
            <a:extLst>
              <a:ext uri="{FF2B5EF4-FFF2-40B4-BE49-F238E27FC236}">
                <a16:creationId xmlns:a16="http://schemas.microsoft.com/office/drawing/2014/main" id="{71A17002-0100-F1CF-3F82-DC7740E2E3BF}"/>
              </a:ext>
            </a:extLst>
          </p:cNvPr>
          <p:cNvSpPr txBox="1"/>
          <p:nvPr/>
        </p:nvSpPr>
        <p:spPr>
          <a:xfrm>
            <a:off x="4831773" y="3246658"/>
            <a:ext cx="4949899" cy="3539430"/>
          </a:xfrm>
          <a:prstGeom prst="rect">
            <a:avLst/>
          </a:prstGeom>
          <a:noFill/>
        </p:spPr>
        <p:txBody>
          <a:bodyPr wrap="square" rtlCol="0">
            <a:spAutoFit/>
          </a:bodyPr>
          <a:lstStyle/>
          <a:p>
            <a:r>
              <a:rPr lang="en-US" sz="2800" b="1" dirty="0">
                <a:latin typeface="Montserrat" panose="00000500000000000000" pitchFamily="2" charset="0"/>
              </a:rPr>
              <a:t>Appliances, hotels, rent cars, movie tickets, clothes and shoes, cars, groceries, dining, shopping, computers, electronics, museums, attractions, services, and more!</a:t>
            </a:r>
          </a:p>
        </p:txBody>
      </p:sp>
    </p:spTree>
    <p:extLst>
      <p:ext uri="{BB962C8B-B14F-4D97-AF65-F5344CB8AC3E}">
        <p14:creationId xmlns:p14="http://schemas.microsoft.com/office/powerpoint/2010/main" val="2175299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8BB32-CB64-7630-7C78-AC3E14037690}"/>
            </a:ext>
          </a:extLst>
        </p:cNvPr>
        <p:cNvGrpSpPr/>
        <p:nvPr/>
      </p:nvGrpSpPr>
      <p:grpSpPr>
        <a:xfrm>
          <a:off x="0" y="0"/>
          <a:ext cx="0" cy="0"/>
          <a:chOff x="0" y="0"/>
          <a:chExt cx="0" cy="0"/>
        </a:xfrm>
      </p:grpSpPr>
      <p:sp>
        <p:nvSpPr>
          <p:cNvPr id="26" name="Title 25">
            <a:extLst>
              <a:ext uri="{FF2B5EF4-FFF2-40B4-BE49-F238E27FC236}">
                <a16:creationId xmlns:a16="http://schemas.microsoft.com/office/drawing/2014/main" id="{AE41BAC5-0791-B695-67A0-CC5FE3CDBCC5}"/>
              </a:ext>
            </a:extLst>
          </p:cNvPr>
          <p:cNvSpPr>
            <a:spLocks noGrp="1"/>
          </p:cNvSpPr>
          <p:nvPr>
            <p:ph type="title"/>
          </p:nvPr>
        </p:nvSpPr>
        <p:spPr/>
        <p:txBody>
          <a:bodyPr>
            <a:noAutofit/>
          </a:bodyPr>
          <a:lstStyle/>
          <a:p>
            <a:r>
              <a:rPr lang="en-US" sz="3600" dirty="0"/>
              <a:t>Who to Call</a:t>
            </a:r>
          </a:p>
        </p:txBody>
      </p:sp>
      <p:sp>
        <p:nvSpPr>
          <p:cNvPr id="2" name="Slide Number Placeholder 1">
            <a:extLst>
              <a:ext uri="{FF2B5EF4-FFF2-40B4-BE49-F238E27FC236}">
                <a16:creationId xmlns:a16="http://schemas.microsoft.com/office/drawing/2014/main" id="{05589233-9686-2288-9F8F-27C598E47E47}"/>
              </a:ext>
            </a:extLst>
          </p:cNvPr>
          <p:cNvSpPr>
            <a:spLocks noGrp="1"/>
          </p:cNvSpPr>
          <p:nvPr>
            <p:ph type="sldNum" sz="quarter" idx="4294967295"/>
          </p:nvPr>
        </p:nvSpPr>
        <p:spPr>
          <a:xfrm>
            <a:off x="-1" y="6634163"/>
            <a:ext cx="339365" cy="223837"/>
          </a:xfrm>
        </p:spPr>
        <p:txBody>
          <a:bodyPr/>
          <a:lstStyle/>
          <a:p>
            <a:pPr marL="22413" marR="0" lvl="0" indent="0" algn="l" defTabSz="914400" rtl="0" eaLnBrk="1" fontAlgn="auto" latinLnBrk="0" hangingPunct="1">
              <a:lnSpc>
                <a:spcPct val="100000"/>
              </a:lnSpc>
              <a:spcBef>
                <a:spcPts val="71"/>
              </a:spcBef>
              <a:spcAft>
                <a:spcPts val="0"/>
              </a:spcAft>
              <a:buClrTx/>
              <a:buSzTx/>
              <a:buFontTx/>
              <a:buNone/>
              <a:tabLst/>
              <a:defRPr/>
            </a:pPr>
            <a:fld id="{81D60167-4931-47E6-BA6A-407CBD079E47}" type="slidenum">
              <a:rPr kumimoji="0" lang="en-US" sz="971" b="0" i="0" u="none" strike="noStrike" kern="1200" cap="none" spc="-13" normalizeH="0" baseline="0" noProof="0" smtClean="0">
                <a:ln>
                  <a:noFill/>
                </a:ln>
                <a:solidFill>
                  <a:srgbClr val="424243"/>
                </a:solidFill>
                <a:effectLst/>
                <a:uLnTx/>
                <a:uFillTx/>
                <a:latin typeface="Calibri"/>
                <a:ea typeface="+mn-ea"/>
                <a:cs typeface="Calibri"/>
              </a:rPr>
              <a:pPr marL="22413" marR="0" lvl="0" indent="0" algn="l" defTabSz="914400" rtl="0" eaLnBrk="1" fontAlgn="auto" latinLnBrk="0" hangingPunct="1">
                <a:lnSpc>
                  <a:spcPct val="100000"/>
                </a:lnSpc>
                <a:spcBef>
                  <a:spcPts val="71"/>
                </a:spcBef>
                <a:spcAft>
                  <a:spcPts val="0"/>
                </a:spcAft>
                <a:buClrTx/>
                <a:buSzTx/>
                <a:buFontTx/>
                <a:buNone/>
                <a:tabLst/>
                <a:defRPr/>
              </a:pPr>
              <a:t>20</a:t>
            </a:fld>
            <a:endParaRPr kumimoji="0" lang="en-US" sz="971" b="0" i="0" u="none" strike="noStrike" kern="1200" cap="none" spc="-13" normalizeH="0" baseline="0" noProof="0" dirty="0">
              <a:ln>
                <a:noFill/>
              </a:ln>
              <a:solidFill>
                <a:srgbClr val="424243"/>
              </a:solidFill>
              <a:effectLst/>
              <a:uLnTx/>
              <a:uFillTx/>
              <a:latin typeface="Calibri"/>
              <a:ea typeface="+mn-ea"/>
              <a:cs typeface="Calibri"/>
            </a:endParaRPr>
          </a:p>
        </p:txBody>
      </p:sp>
      <p:sp>
        <p:nvSpPr>
          <p:cNvPr id="5" name="Rectangle 4">
            <a:extLst>
              <a:ext uri="{FF2B5EF4-FFF2-40B4-BE49-F238E27FC236}">
                <a16:creationId xmlns:a16="http://schemas.microsoft.com/office/drawing/2014/main" id="{574F263D-74AE-2CD2-4639-FE6766154EA8}"/>
              </a:ext>
            </a:extLst>
          </p:cNvPr>
          <p:cNvSpPr/>
          <p:nvPr/>
        </p:nvSpPr>
        <p:spPr>
          <a:xfrm>
            <a:off x="166328" y="1539019"/>
            <a:ext cx="5489754" cy="15280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424243"/>
                </a:solidFill>
                <a:effectLst/>
                <a:uLnTx/>
                <a:uFillTx/>
                <a:latin typeface="Montserrat" pitchFamily="2" charset="77"/>
                <a:ea typeface="+mn-ea"/>
                <a:cs typeface="+mn-cs"/>
              </a:rPr>
              <a:t>Add/Change Coverage or Billing Question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424243"/>
                </a:solidFill>
                <a:effectLst/>
                <a:uLnTx/>
                <a:uFillTx/>
                <a:latin typeface="Montserrat" pitchFamily="2" charset="77"/>
                <a:ea typeface="+mn-ea"/>
                <a:cs typeface="+mn-cs"/>
              </a:rPr>
              <a:t>Call AMBA at 833-643-0264</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800" b="0" i="0" u="none" strike="noStrike" kern="1200" cap="none" spc="0" normalizeH="0" baseline="0" noProof="0" dirty="0">
              <a:ln>
                <a:noFill/>
              </a:ln>
              <a:solidFill>
                <a:srgbClr val="424243"/>
              </a:solidFill>
              <a:effectLst/>
              <a:uLnTx/>
              <a:uFillTx/>
              <a:latin typeface="Montserrat" pitchFamily="2" charset="77"/>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424243"/>
                </a:solidFill>
                <a:effectLst/>
                <a:uLnTx/>
                <a:uFillTx/>
                <a:latin typeface="Montserrat" pitchFamily="2" charset="77"/>
                <a:ea typeface="+mn-ea"/>
                <a:cs typeface="+mn-cs"/>
              </a:rPr>
              <a:t>Check Your Dental Rewards Rollover Balance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424243"/>
                </a:solidFill>
                <a:effectLst/>
                <a:uLnTx/>
                <a:uFillTx/>
                <a:latin typeface="Montserrat" pitchFamily="2" charset="77"/>
                <a:ea typeface="+mn-ea"/>
                <a:cs typeface="+mn-cs"/>
              </a:rPr>
              <a:t>Call </a:t>
            </a:r>
            <a:r>
              <a:rPr kumimoji="0" lang="en-US" sz="1600" b="0" i="0" u="none" strike="noStrike" kern="1200" cap="none" spc="0" normalizeH="0" baseline="0" noProof="0" dirty="0" err="1">
                <a:ln>
                  <a:noFill/>
                </a:ln>
                <a:solidFill>
                  <a:srgbClr val="424243"/>
                </a:solidFill>
                <a:effectLst/>
                <a:uLnTx/>
                <a:uFillTx/>
                <a:latin typeface="Montserrat" pitchFamily="2" charset="77"/>
                <a:ea typeface="+mn-ea"/>
                <a:cs typeface="+mn-cs"/>
              </a:rPr>
              <a:t>Ameritas</a:t>
            </a:r>
            <a:r>
              <a:rPr kumimoji="0" lang="en-US" sz="1600" b="0" i="0" u="none" strike="noStrike" kern="1200" cap="none" spc="0" normalizeH="0" baseline="0" noProof="0" dirty="0">
                <a:ln>
                  <a:noFill/>
                </a:ln>
                <a:solidFill>
                  <a:srgbClr val="424243"/>
                </a:solidFill>
                <a:effectLst/>
                <a:uLnTx/>
                <a:uFillTx/>
                <a:latin typeface="Montserrat" pitchFamily="2" charset="77"/>
                <a:ea typeface="+mn-ea"/>
                <a:cs typeface="+mn-cs"/>
              </a:rPr>
              <a:t>, our dental company, at 888-239-3336</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800" b="0" i="0" u="none" strike="noStrike" kern="1200" cap="none" spc="0" normalizeH="0" baseline="0" noProof="0" dirty="0">
              <a:ln>
                <a:noFill/>
              </a:ln>
              <a:solidFill>
                <a:srgbClr val="424243"/>
              </a:solidFill>
              <a:effectLst/>
              <a:uLnTx/>
              <a:uFillTx/>
              <a:latin typeface="Montserrat" pitchFamily="2" charset="77"/>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424243"/>
                </a:solidFill>
                <a:effectLst/>
                <a:uLnTx/>
                <a:uFillTx/>
                <a:latin typeface="Montserrat" pitchFamily="2" charset="77"/>
                <a:ea typeface="+mn-ea"/>
                <a:cs typeface="+mn-cs"/>
              </a:rPr>
              <a:t>Claim Question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424243"/>
                </a:solidFill>
                <a:effectLst/>
                <a:uLnTx/>
                <a:uFillTx/>
                <a:latin typeface="Montserrat" pitchFamily="2" charset="77"/>
                <a:ea typeface="+mn-ea"/>
                <a:cs typeface="+mn-cs"/>
              </a:rPr>
              <a:t>Call </a:t>
            </a:r>
            <a:r>
              <a:rPr kumimoji="0" lang="en-US" sz="1600" b="0" i="0" u="none" strike="noStrike" kern="1200" cap="none" spc="0" normalizeH="0" baseline="0" noProof="0" dirty="0" err="1">
                <a:ln>
                  <a:noFill/>
                </a:ln>
                <a:solidFill>
                  <a:srgbClr val="424243"/>
                </a:solidFill>
                <a:effectLst/>
                <a:uLnTx/>
                <a:uFillTx/>
                <a:latin typeface="Montserrat" pitchFamily="2" charset="77"/>
                <a:ea typeface="+mn-ea"/>
                <a:cs typeface="+mn-cs"/>
              </a:rPr>
              <a:t>Ameritas</a:t>
            </a:r>
            <a:r>
              <a:rPr kumimoji="0" lang="en-US" sz="1600" b="0" i="0" u="none" strike="noStrike" kern="1200" cap="none" spc="0" normalizeH="0" baseline="0" noProof="0" dirty="0">
                <a:ln>
                  <a:noFill/>
                </a:ln>
                <a:solidFill>
                  <a:srgbClr val="424243"/>
                </a:solidFill>
                <a:effectLst/>
                <a:uLnTx/>
                <a:uFillTx/>
                <a:latin typeface="Montserrat" pitchFamily="2" charset="77"/>
                <a:ea typeface="+mn-ea"/>
                <a:cs typeface="+mn-cs"/>
              </a:rPr>
              <a:t>, our dental company, at 888-239-3336</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800" b="0" i="0" u="none" strike="noStrike" kern="1200" cap="none" spc="0" normalizeH="0" baseline="0" noProof="0" dirty="0">
              <a:ln>
                <a:noFill/>
              </a:ln>
              <a:solidFill>
                <a:srgbClr val="424243"/>
              </a:solidFill>
              <a:effectLst/>
              <a:uLnTx/>
              <a:uFillTx/>
              <a:latin typeface="Montserrat" pitchFamily="2" charset="77"/>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424243"/>
                </a:solidFill>
                <a:effectLst/>
                <a:uLnTx/>
                <a:uFillTx/>
                <a:latin typeface="Montserrat" pitchFamily="2" charset="77"/>
                <a:ea typeface="+mn-ea"/>
                <a:cs typeface="+mn-cs"/>
              </a:rPr>
              <a:t>Find a Network Provider</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424243"/>
                </a:solidFill>
                <a:effectLst/>
                <a:uLnTx/>
                <a:uFillTx/>
                <a:latin typeface="Montserrat" pitchFamily="2" charset="77"/>
                <a:ea typeface="+mn-ea"/>
                <a:cs typeface="+mn-cs"/>
              </a:rPr>
              <a:t>Call </a:t>
            </a:r>
            <a:r>
              <a:rPr kumimoji="0" lang="en-US" sz="1600" b="0" i="0" u="none" strike="noStrike" kern="1200" cap="none" spc="0" normalizeH="0" baseline="0" noProof="0" dirty="0" err="1">
                <a:ln>
                  <a:noFill/>
                </a:ln>
                <a:solidFill>
                  <a:srgbClr val="424243"/>
                </a:solidFill>
                <a:effectLst/>
                <a:uLnTx/>
                <a:uFillTx/>
                <a:latin typeface="Montserrat" pitchFamily="2" charset="77"/>
                <a:ea typeface="+mn-ea"/>
                <a:cs typeface="+mn-cs"/>
              </a:rPr>
              <a:t>Ameritas</a:t>
            </a:r>
            <a:r>
              <a:rPr kumimoji="0" lang="en-US" sz="1600" b="0" i="0" u="none" strike="noStrike" kern="1200" cap="none" spc="0" normalizeH="0" baseline="0" noProof="0" dirty="0">
                <a:ln>
                  <a:noFill/>
                </a:ln>
                <a:solidFill>
                  <a:srgbClr val="424243"/>
                </a:solidFill>
                <a:effectLst/>
                <a:uLnTx/>
                <a:uFillTx/>
                <a:latin typeface="Montserrat" pitchFamily="2" charset="77"/>
                <a:ea typeface="+mn-ea"/>
                <a:cs typeface="+mn-cs"/>
              </a:rPr>
              <a:t>, our dental company, at 888-239-3336</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424243"/>
                </a:solidFill>
                <a:effectLst/>
                <a:uLnTx/>
                <a:uFillTx/>
                <a:latin typeface="Montserrat" pitchFamily="2" charset="77"/>
                <a:ea typeface="+mn-ea"/>
                <a:cs typeface="+mn-cs"/>
              </a:rPr>
              <a:t>Or go online to dentalnetwork.ameritas.com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600" b="0" i="0" u="none" strike="noStrike" kern="1200" cap="none" spc="0" normalizeH="0" baseline="0" noProof="0" dirty="0">
              <a:ln>
                <a:noFill/>
              </a:ln>
              <a:solidFill>
                <a:srgbClr val="424243"/>
              </a:solidFill>
              <a:effectLst/>
              <a:uLnTx/>
              <a:uFillTx/>
              <a:latin typeface="Montserrat" pitchFamily="2" charset="77"/>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rgbClr val="424243"/>
              </a:solidFill>
              <a:effectLst/>
              <a:uLnTx/>
              <a:uFillTx/>
              <a:latin typeface="Montserrat" pitchFamily="2" charset="77"/>
              <a:ea typeface="+mn-ea"/>
              <a:cs typeface="+mn-cs"/>
            </a:endParaRPr>
          </a:p>
        </p:txBody>
      </p:sp>
      <p:sp>
        <p:nvSpPr>
          <p:cNvPr id="8" name="Rounded Rectangle 4">
            <a:extLst>
              <a:ext uri="{FF2B5EF4-FFF2-40B4-BE49-F238E27FC236}">
                <a16:creationId xmlns:a16="http://schemas.microsoft.com/office/drawing/2014/main" id="{7D164324-661C-F159-3D6B-6A1180438289}"/>
              </a:ext>
            </a:extLst>
          </p:cNvPr>
          <p:cNvSpPr/>
          <p:nvPr/>
        </p:nvSpPr>
        <p:spPr>
          <a:xfrm>
            <a:off x="166327" y="962283"/>
            <a:ext cx="5489755" cy="474638"/>
          </a:xfrm>
          <a:prstGeom prst="roundRect">
            <a:avLst/>
          </a:prstGeom>
          <a:solidFill>
            <a:srgbClr val="0E4D6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Montserrat" pitchFamily="2" charset="77"/>
                <a:ea typeface="+mn-ea"/>
                <a:cs typeface="+mn-cs"/>
              </a:rPr>
              <a:t>Dental</a:t>
            </a:r>
          </a:p>
        </p:txBody>
      </p:sp>
      <p:sp>
        <p:nvSpPr>
          <p:cNvPr id="11" name="Rectangle 10">
            <a:extLst>
              <a:ext uri="{FF2B5EF4-FFF2-40B4-BE49-F238E27FC236}">
                <a16:creationId xmlns:a16="http://schemas.microsoft.com/office/drawing/2014/main" id="{43A32B22-4A6A-20DF-0E30-F3E1055E613E}"/>
              </a:ext>
            </a:extLst>
          </p:cNvPr>
          <p:cNvSpPr/>
          <p:nvPr/>
        </p:nvSpPr>
        <p:spPr>
          <a:xfrm>
            <a:off x="6406872" y="1493661"/>
            <a:ext cx="5489754" cy="15280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424243"/>
                </a:solidFill>
                <a:effectLst/>
                <a:uLnTx/>
                <a:uFillTx/>
                <a:latin typeface="Montserrat" pitchFamily="2" charset="77"/>
                <a:ea typeface="+mn-ea"/>
                <a:cs typeface="+mn-cs"/>
              </a:rPr>
              <a:t>Add/Change Coverage or Billing Question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424243"/>
                </a:solidFill>
                <a:effectLst/>
                <a:uLnTx/>
                <a:uFillTx/>
                <a:latin typeface="Montserrat" pitchFamily="2" charset="77"/>
                <a:ea typeface="+mn-ea"/>
                <a:cs typeface="+mn-cs"/>
              </a:rPr>
              <a:t>Call AMBA at 833-643-0264</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800" b="0" i="0" u="none" strike="noStrike" kern="1200" cap="none" spc="0" normalizeH="0" baseline="0" noProof="0" dirty="0">
              <a:ln>
                <a:noFill/>
              </a:ln>
              <a:solidFill>
                <a:srgbClr val="424243"/>
              </a:solidFill>
              <a:effectLst/>
              <a:uLnTx/>
              <a:uFillTx/>
              <a:latin typeface="Montserrat" pitchFamily="2" charset="77"/>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424243"/>
                </a:solidFill>
                <a:effectLst/>
                <a:uLnTx/>
                <a:uFillTx/>
                <a:latin typeface="Montserrat" pitchFamily="2" charset="77"/>
                <a:ea typeface="+mn-ea"/>
                <a:cs typeface="+mn-cs"/>
              </a:rPr>
              <a:t>Claim Question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424243"/>
                </a:solidFill>
                <a:effectLst/>
                <a:uLnTx/>
                <a:uFillTx/>
                <a:latin typeface="Montserrat" pitchFamily="2" charset="77"/>
                <a:ea typeface="+mn-ea"/>
                <a:cs typeface="+mn-cs"/>
              </a:rPr>
              <a:t>Call VSP, our vision company, at 800-877-7195</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800" b="0" i="0" u="none" strike="noStrike" kern="1200" cap="none" spc="0" normalizeH="0" baseline="0" noProof="0" dirty="0">
              <a:ln>
                <a:noFill/>
              </a:ln>
              <a:solidFill>
                <a:srgbClr val="424243"/>
              </a:solidFill>
              <a:effectLst/>
              <a:uLnTx/>
              <a:uFillTx/>
              <a:latin typeface="Montserrat" pitchFamily="2" charset="77"/>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424243"/>
                </a:solidFill>
                <a:effectLst/>
                <a:uLnTx/>
                <a:uFillTx/>
                <a:latin typeface="Montserrat" pitchFamily="2" charset="77"/>
                <a:ea typeface="+mn-ea"/>
                <a:cs typeface="+mn-cs"/>
              </a:rPr>
              <a:t>Find a Network Provider</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424243"/>
                </a:solidFill>
                <a:effectLst/>
                <a:uLnTx/>
                <a:uFillTx/>
                <a:latin typeface="Montserrat" pitchFamily="2" charset="77"/>
                <a:ea typeface="+mn-ea"/>
                <a:cs typeface="+mn-cs"/>
              </a:rPr>
              <a:t>Call VSP, our vision company, at 800-877-7195</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424243"/>
                </a:solidFill>
                <a:effectLst/>
                <a:uLnTx/>
                <a:uFillTx/>
                <a:latin typeface="Montserrat" pitchFamily="2" charset="77"/>
                <a:ea typeface="+mn-ea"/>
                <a:cs typeface="+mn-cs"/>
              </a:rPr>
              <a:t>Or go online to www.vsp.com/eye-doctor</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800" b="0" i="0" u="none" strike="noStrike" kern="1200" cap="none" spc="0" normalizeH="0" baseline="0" noProof="0" dirty="0">
              <a:ln>
                <a:noFill/>
              </a:ln>
              <a:solidFill>
                <a:srgbClr val="424243"/>
              </a:solidFill>
              <a:effectLst/>
              <a:uLnTx/>
              <a:uFillTx/>
              <a:latin typeface="Montserrat" pitchFamily="2" charset="77"/>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rgbClr val="424243"/>
              </a:solidFill>
              <a:effectLst/>
              <a:uLnTx/>
              <a:uFillTx/>
              <a:latin typeface="Montserrat" pitchFamily="2" charset="77"/>
              <a:ea typeface="+mn-ea"/>
              <a:cs typeface="+mn-cs"/>
            </a:endParaRPr>
          </a:p>
        </p:txBody>
      </p:sp>
      <p:sp>
        <p:nvSpPr>
          <p:cNvPr id="13" name="Rounded Rectangle 4">
            <a:extLst>
              <a:ext uri="{FF2B5EF4-FFF2-40B4-BE49-F238E27FC236}">
                <a16:creationId xmlns:a16="http://schemas.microsoft.com/office/drawing/2014/main" id="{F986260F-0028-6DD6-1391-E05D15493768}"/>
              </a:ext>
            </a:extLst>
          </p:cNvPr>
          <p:cNvSpPr/>
          <p:nvPr/>
        </p:nvSpPr>
        <p:spPr>
          <a:xfrm>
            <a:off x="6406871" y="962283"/>
            <a:ext cx="5489755" cy="474638"/>
          </a:xfrm>
          <a:prstGeom prst="roundRect">
            <a:avLst/>
          </a:prstGeom>
          <a:solidFill>
            <a:srgbClr val="0E4D6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Montserrat" pitchFamily="2" charset="77"/>
                <a:ea typeface="+mn-ea"/>
                <a:cs typeface="+mn-cs"/>
              </a:rPr>
              <a:t>Vision</a:t>
            </a:r>
          </a:p>
        </p:txBody>
      </p:sp>
    </p:spTree>
    <p:extLst>
      <p:ext uri="{BB962C8B-B14F-4D97-AF65-F5344CB8AC3E}">
        <p14:creationId xmlns:p14="http://schemas.microsoft.com/office/powerpoint/2010/main" val="3199469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95C5A-6A1E-650B-83D0-0FD86AA1F16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165ED3A-FD4A-DD4B-E3FD-ACF59EAD6A25}"/>
              </a:ext>
            </a:extLst>
          </p:cNvPr>
          <p:cNvSpPr>
            <a:spLocks noGrp="1" noRot="1" noMove="1" noResize="1" noEditPoints="1" noAdjustHandles="1" noChangeArrowheads="1" noChangeShapeType="1"/>
          </p:cNvSpPr>
          <p:nvPr/>
        </p:nvSpPr>
        <p:spPr>
          <a:xfrm>
            <a:off x="0" y="-1"/>
            <a:ext cx="4192172" cy="6853269"/>
          </a:xfrm>
          <a:prstGeom prst="rect">
            <a:avLst/>
          </a:prstGeom>
          <a:solidFill>
            <a:srgbClr val="0C49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TextBox 12">
            <a:extLst>
              <a:ext uri="{FF2B5EF4-FFF2-40B4-BE49-F238E27FC236}">
                <a16:creationId xmlns:a16="http://schemas.microsoft.com/office/drawing/2014/main" id="{117167FB-A5F5-AFDB-7569-C65CEF0A7866}"/>
              </a:ext>
            </a:extLst>
          </p:cNvPr>
          <p:cNvSpPr txBox="1"/>
          <p:nvPr/>
        </p:nvSpPr>
        <p:spPr>
          <a:xfrm>
            <a:off x="449379" y="610857"/>
            <a:ext cx="3293414"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TRTA Members have an excellent Dental &amp; Vision Program Providing Value to Members!</a:t>
            </a:r>
            <a:endParaRPr kumimoji="0" lang="en-US" sz="11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endParaRPr>
          </a:p>
        </p:txBody>
      </p:sp>
      <p:cxnSp>
        <p:nvCxnSpPr>
          <p:cNvPr id="3" name="Straight Connector 2">
            <a:extLst>
              <a:ext uri="{FF2B5EF4-FFF2-40B4-BE49-F238E27FC236}">
                <a16:creationId xmlns:a16="http://schemas.microsoft.com/office/drawing/2014/main" id="{A1AB5EEF-9281-DE14-8049-8D013C48A34F}"/>
              </a:ext>
            </a:extLst>
          </p:cNvPr>
          <p:cNvCxnSpPr>
            <a:cxnSpLocks noGrp="1" noRot="1" noMove="1" noResize="1" noEditPoints="1" noAdjustHandles="1" noChangeArrowheads="1" noChangeShapeType="1"/>
          </p:cNvCxnSpPr>
          <p:nvPr/>
        </p:nvCxnSpPr>
        <p:spPr>
          <a:xfrm>
            <a:off x="4192172" y="-1"/>
            <a:ext cx="0" cy="6858001"/>
          </a:xfrm>
          <a:prstGeom prst="line">
            <a:avLst/>
          </a:prstGeom>
          <a:ln w="57150">
            <a:solidFill>
              <a:srgbClr val="F26823"/>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C28AA242-63AD-1912-78E3-FFBBCF952671}"/>
              </a:ext>
            </a:extLst>
          </p:cNvPr>
          <p:cNvSpPr/>
          <p:nvPr/>
        </p:nvSpPr>
        <p:spPr>
          <a:xfrm>
            <a:off x="1088553" y="3414552"/>
            <a:ext cx="462592" cy="462592"/>
          </a:xfrm>
          <a:prstGeom prst="ellipse">
            <a:avLst/>
          </a:prstGeom>
          <a:solidFill>
            <a:srgbClr val="F268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Oval 8">
            <a:extLst>
              <a:ext uri="{FF2B5EF4-FFF2-40B4-BE49-F238E27FC236}">
                <a16:creationId xmlns:a16="http://schemas.microsoft.com/office/drawing/2014/main" id="{0EF8D9EF-56D8-D9FD-F780-C84A1BD10BB2}"/>
              </a:ext>
            </a:extLst>
          </p:cNvPr>
          <p:cNvSpPr/>
          <p:nvPr/>
        </p:nvSpPr>
        <p:spPr>
          <a:xfrm>
            <a:off x="2349865" y="3426633"/>
            <a:ext cx="462592" cy="462592"/>
          </a:xfrm>
          <a:prstGeom prst="ellipse">
            <a:avLst/>
          </a:prstGeom>
          <a:solidFill>
            <a:srgbClr val="F268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Graphic 5" descr="Badge New outline">
            <a:extLst>
              <a:ext uri="{FF2B5EF4-FFF2-40B4-BE49-F238E27FC236}">
                <a16:creationId xmlns:a16="http://schemas.microsoft.com/office/drawing/2014/main" id="{60391F93-1660-5B3B-0FC8-CA9284038730}"/>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9918" y="3365917"/>
            <a:ext cx="559862" cy="559862"/>
          </a:xfrm>
          <a:prstGeom prst="rect">
            <a:avLst/>
          </a:prstGeom>
        </p:spPr>
      </p:pic>
      <p:pic>
        <p:nvPicPr>
          <p:cNvPr id="10" name="Graphic 9" descr="Badge New outline">
            <a:extLst>
              <a:ext uri="{FF2B5EF4-FFF2-40B4-BE49-F238E27FC236}">
                <a16:creationId xmlns:a16="http://schemas.microsoft.com/office/drawing/2014/main" id="{FE4C6E56-7616-C45A-DBD5-5C75B25BC8C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9160" y="3380980"/>
            <a:ext cx="559862" cy="559862"/>
          </a:xfrm>
          <a:prstGeom prst="rect">
            <a:avLst/>
          </a:prstGeom>
        </p:spPr>
      </p:pic>
      <p:sp>
        <p:nvSpPr>
          <p:cNvPr id="12" name="Rounded Rectangle 4">
            <a:extLst>
              <a:ext uri="{FF2B5EF4-FFF2-40B4-BE49-F238E27FC236}">
                <a16:creationId xmlns:a16="http://schemas.microsoft.com/office/drawing/2014/main" id="{932E14F3-03FD-AEC5-0AB6-26BBA5CF0D15}"/>
              </a:ext>
            </a:extLst>
          </p:cNvPr>
          <p:cNvSpPr/>
          <p:nvPr/>
        </p:nvSpPr>
        <p:spPr>
          <a:xfrm>
            <a:off x="4798245" y="216591"/>
            <a:ext cx="6844332" cy="653738"/>
          </a:xfrm>
          <a:prstGeom prst="roundRect">
            <a:avLst/>
          </a:prstGeom>
          <a:solidFill>
            <a:srgbClr val="0E4D6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Montserrat" pitchFamily="2" charset="77"/>
                <a:ea typeface="+mn-ea"/>
                <a:cs typeface="+mn-cs"/>
              </a:rPr>
              <a:t>Thank You</a:t>
            </a:r>
          </a:p>
        </p:txBody>
      </p:sp>
      <p:sp>
        <p:nvSpPr>
          <p:cNvPr id="36" name="TextBox 35">
            <a:extLst>
              <a:ext uri="{FF2B5EF4-FFF2-40B4-BE49-F238E27FC236}">
                <a16:creationId xmlns:a16="http://schemas.microsoft.com/office/drawing/2014/main" id="{AE7D80F1-1EE0-28DE-02DC-09F7715D19B3}"/>
              </a:ext>
            </a:extLst>
          </p:cNvPr>
          <p:cNvSpPr txBox="1"/>
          <p:nvPr/>
        </p:nvSpPr>
        <p:spPr>
          <a:xfrm>
            <a:off x="449379" y="4352618"/>
            <a:ext cx="3293414" cy="166951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Hundreds of new members continue to enroll each month as they compare the value of TRTA to other options.</a:t>
            </a:r>
            <a:endParaRPr kumimoji="0" lang="en-US" sz="10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endParaRPr>
          </a:p>
        </p:txBody>
      </p:sp>
      <p:sp>
        <p:nvSpPr>
          <p:cNvPr id="4" name="Rectangle 3">
            <a:extLst>
              <a:ext uri="{FF2B5EF4-FFF2-40B4-BE49-F238E27FC236}">
                <a16:creationId xmlns:a16="http://schemas.microsoft.com/office/drawing/2014/main" id="{CB9C9A45-DDC3-376D-6722-EF046CF3D869}"/>
              </a:ext>
            </a:extLst>
          </p:cNvPr>
          <p:cNvSpPr/>
          <p:nvPr/>
        </p:nvSpPr>
        <p:spPr>
          <a:xfrm>
            <a:off x="4844897" y="1348953"/>
            <a:ext cx="6797679" cy="51837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Excellent Value </a:t>
            </a:r>
            <a:r>
              <a:rPr kumimoji="0" lang="en-US"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 A combination of rich benefits, extensive network, stable rates, helpful customer service, and enrollment flexibility.  Network providers give significant discounts for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Rollover Benefits </a:t>
            </a:r>
            <a:r>
              <a:rPr kumimoji="0" lang="en-US"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  Many TRTA members have millions of dollars banked in their Dental Rewards Rollover to help pay for expensive dental services as they arise.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Vision Benefit Enhancements </a:t>
            </a:r>
            <a:r>
              <a:rPr kumimoji="0" lang="en-US"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  Vision Plan participants will have a </a:t>
            </a:r>
            <a:r>
              <a:rPr kumimoji="0" lang="en-US" sz="18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$5,000 AD&amp;D Benefit </a:t>
            </a:r>
            <a:r>
              <a:rPr kumimoji="0" lang="en-US"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from New York Life as an enhancement to the vision program!  VSP’s large network with robust discounts saves money on important lens options!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Supports TRTA </a:t>
            </a:r>
            <a:r>
              <a:rPr kumimoji="0" lang="en-US"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 Your participation helps support the TRTA program as the association works for you on important issues around pension growth and 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Tree>
    <p:extLst>
      <p:ext uri="{BB962C8B-B14F-4D97-AF65-F5344CB8AC3E}">
        <p14:creationId xmlns:p14="http://schemas.microsoft.com/office/powerpoint/2010/main" val="4169117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42" name="Freeform: Shape 41">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879786A3-1EAF-6268-029C-3835832C30C5}"/>
              </a:ext>
            </a:extLst>
          </p:cNvPr>
          <p:cNvPicPr>
            <a:picLocks noGrp="1" noChangeAspect="1"/>
          </p:cNvPicPr>
          <p:nvPr>
            <p:ph idx="1"/>
          </p:nvPr>
        </p:nvPicPr>
        <p:blipFill>
          <a:blip r:embed="rId3"/>
          <a:stretch>
            <a:fillRect/>
          </a:stretch>
        </p:blipFill>
        <p:spPr>
          <a:xfrm>
            <a:off x="3304903" y="94371"/>
            <a:ext cx="4357958" cy="6669257"/>
          </a:xfrm>
          <a:prstGeom prst="rect">
            <a:avLst/>
          </a:prstGeom>
          <a:ln>
            <a:noFill/>
          </a:ln>
        </p:spPr>
      </p:pic>
    </p:spTree>
    <p:extLst>
      <p:ext uri="{BB962C8B-B14F-4D97-AF65-F5344CB8AC3E}">
        <p14:creationId xmlns:p14="http://schemas.microsoft.com/office/powerpoint/2010/main" val="3207134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CAE200-269C-704E-2B3D-DD8780D577BE}"/>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Assest Protection Plan</a:t>
            </a:r>
          </a:p>
        </p:txBody>
      </p:sp>
      <p:sp>
        <p:nvSpPr>
          <p:cNvPr id="3" name="Content Placeholder 2">
            <a:extLst>
              <a:ext uri="{FF2B5EF4-FFF2-40B4-BE49-F238E27FC236}">
                <a16:creationId xmlns:a16="http://schemas.microsoft.com/office/drawing/2014/main" id="{47964EC8-42BB-70D2-46DD-F8D4BFAE3063}"/>
              </a:ext>
            </a:extLst>
          </p:cNvPr>
          <p:cNvSpPr>
            <a:spLocks noGrp="1"/>
          </p:cNvSpPr>
          <p:nvPr>
            <p:ph idx="1"/>
          </p:nvPr>
        </p:nvSpPr>
        <p:spPr>
          <a:xfrm>
            <a:off x="4810259" y="649480"/>
            <a:ext cx="6555347" cy="5546047"/>
          </a:xfrm>
        </p:spPr>
        <p:txBody>
          <a:bodyPr anchor="ctr">
            <a:normAutofit/>
          </a:bodyPr>
          <a:lstStyle/>
          <a:p>
            <a:pPr marL="0" marR="0">
              <a:spcBef>
                <a:spcPts val="0"/>
              </a:spcBef>
              <a:spcAft>
                <a:spcPts val="0"/>
              </a:spcAft>
            </a:pPr>
            <a:r>
              <a:rPr lang="en-US" sz="1300" b="0" i="0">
                <a:effectLst/>
                <a:latin typeface="inherit"/>
              </a:rPr>
              <a:t>Your nest egg and financial security is always our priority, I wanted to share an exciting opportunity that could enhance your retirement savings while safeguarding your principal. </a:t>
            </a:r>
            <a:endParaRPr lang="en-US" sz="1300" b="0" i="0">
              <a:effectLst/>
              <a:latin typeface="Aptos" panose="020B0004020202020204" pitchFamily="34" charset="0"/>
            </a:endParaRPr>
          </a:p>
          <a:p>
            <a:pPr marL="0" marR="0">
              <a:spcBef>
                <a:spcPts val="0"/>
              </a:spcBef>
              <a:spcAft>
                <a:spcPts val="0"/>
              </a:spcAft>
            </a:pPr>
            <a:r>
              <a:rPr lang="en-US" sz="1300" b="0" i="0">
                <a:effectLst/>
                <a:latin typeface="inherit"/>
              </a:rPr>
              <a:t> </a:t>
            </a:r>
            <a:endParaRPr lang="en-US" sz="1300" b="0" i="0">
              <a:effectLst/>
              <a:latin typeface="Aptos" panose="020B0004020202020204" pitchFamily="34" charset="0"/>
            </a:endParaRPr>
          </a:p>
          <a:p>
            <a:pPr marL="0" marR="0">
              <a:spcBef>
                <a:spcPts val="0"/>
              </a:spcBef>
              <a:spcAft>
                <a:spcPts val="0"/>
              </a:spcAft>
            </a:pPr>
            <a:r>
              <a:rPr lang="en-US" sz="1300" b="0" i="0">
                <a:effectLst/>
                <a:latin typeface="inherit"/>
              </a:rPr>
              <a:t>We have a financial solution designed to offer you the best of both worlds: the potential for growth and the security of knowing you won’t lose money due to market downturns.  You have worked hard in the public sector to build your portfolio and now in retirement we want to protect your nest egg without paying fees.</a:t>
            </a:r>
            <a:endParaRPr lang="en-US" sz="1300" b="0" i="0">
              <a:effectLst/>
              <a:latin typeface="Aptos" panose="020B0004020202020204" pitchFamily="34" charset="0"/>
            </a:endParaRPr>
          </a:p>
          <a:p>
            <a:pPr marL="0" marR="0">
              <a:spcBef>
                <a:spcPts val="0"/>
              </a:spcBef>
              <a:spcAft>
                <a:spcPts val="0"/>
              </a:spcAft>
            </a:pPr>
            <a:r>
              <a:rPr lang="en-US" sz="1300" b="0" i="0">
                <a:effectLst/>
                <a:latin typeface="inherit"/>
              </a:rPr>
              <a:t> </a:t>
            </a:r>
            <a:endParaRPr lang="en-US" sz="1300" b="0" i="0">
              <a:effectLst/>
              <a:latin typeface="Aptos" panose="020B0004020202020204" pitchFamily="34" charset="0"/>
            </a:endParaRPr>
          </a:p>
          <a:p>
            <a:pPr marL="0" marR="0">
              <a:spcBef>
                <a:spcPts val="0"/>
              </a:spcBef>
              <a:spcAft>
                <a:spcPts val="0"/>
              </a:spcAft>
            </a:pPr>
            <a:r>
              <a:rPr lang="en-US" sz="1300" b="0" i="0">
                <a:effectLst/>
                <a:latin typeface="inherit"/>
              </a:rPr>
              <a:t>Here’s what makes the Fixed Index Annuity an attractive option:</a:t>
            </a:r>
            <a:endParaRPr lang="en-US" sz="1300" b="0" i="0">
              <a:effectLst/>
              <a:latin typeface="Aptos" panose="020B0004020202020204" pitchFamily="34" charset="0"/>
            </a:endParaRPr>
          </a:p>
          <a:p>
            <a:pPr marL="0" marR="0">
              <a:spcBef>
                <a:spcPts val="0"/>
              </a:spcBef>
              <a:spcAft>
                <a:spcPts val="0"/>
              </a:spcAft>
            </a:pPr>
            <a:r>
              <a:rPr lang="en-US" sz="1300" b="0" i="0">
                <a:effectLst/>
                <a:latin typeface="inherit"/>
              </a:rPr>
              <a:t> </a:t>
            </a:r>
            <a:endParaRPr lang="en-US" sz="1300" b="0" i="0">
              <a:effectLst/>
              <a:latin typeface="Aptos" panose="020B0004020202020204" pitchFamily="34" charset="0"/>
            </a:endParaRPr>
          </a:p>
          <a:p>
            <a:pPr marL="914400" marR="0" indent="-228600">
              <a:spcBef>
                <a:spcPts val="0"/>
              </a:spcBef>
              <a:spcAft>
                <a:spcPts val="0"/>
              </a:spcAft>
            </a:pPr>
            <a:r>
              <a:rPr lang="en-US" sz="1300" b="0" i="0">
                <a:effectLst/>
                <a:latin typeface="Symbol" pitchFamily="2" charset="2"/>
              </a:rPr>
              <a:t>·</a:t>
            </a:r>
            <a:r>
              <a:rPr lang="en-US" sz="1300" b="0" i="0">
                <a:effectLst/>
                <a:latin typeface="Times New Roman" panose="02020603050405020304" pitchFamily="18" charset="0"/>
              </a:rPr>
              <a:t>        </a:t>
            </a:r>
            <a:r>
              <a:rPr lang="en-US" sz="1300" b="1" i="0">
                <a:effectLst/>
                <a:latin typeface="inherit"/>
              </a:rPr>
              <a:t>Growth Potential</a:t>
            </a:r>
            <a:r>
              <a:rPr lang="en-US" sz="1300" b="0" i="0">
                <a:effectLst/>
                <a:latin typeface="inherit"/>
              </a:rPr>
              <a:t>: Your savings could grow based on the performance of a market index, such as the S&amp;P 500, without being directly invested in the market. This means you can benefit from potential market gains.</a:t>
            </a:r>
            <a:endParaRPr lang="en-US" sz="1300" b="0" i="0">
              <a:effectLst/>
              <a:latin typeface="Aptos" panose="020B0004020202020204" pitchFamily="34" charset="0"/>
            </a:endParaRPr>
          </a:p>
          <a:p>
            <a:pPr marL="914400" marR="0" indent="-228600">
              <a:spcBef>
                <a:spcPts val="0"/>
              </a:spcBef>
              <a:spcAft>
                <a:spcPts val="0"/>
              </a:spcAft>
            </a:pPr>
            <a:r>
              <a:rPr lang="en-US" sz="1300" b="0" i="0">
                <a:effectLst/>
                <a:latin typeface="Symbol" pitchFamily="2" charset="2"/>
              </a:rPr>
              <a:t>·</a:t>
            </a:r>
            <a:r>
              <a:rPr lang="en-US" sz="1300" b="0" i="0">
                <a:effectLst/>
                <a:latin typeface="Times New Roman" panose="02020603050405020304" pitchFamily="18" charset="0"/>
              </a:rPr>
              <a:t>        </a:t>
            </a:r>
            <a:r>
              <a:rPr lang="en-US" sz="1300" b="1" i="0">
                <a:effectLst/>
                <a:latin typeface="inherit"/>
              </a:rPr>
              <a:t>Principal Protection</a:t>
            </a:r>
            <a:r>
              <a:rPr lang="en-US" sz="1300" b="0" i="0">
                <a:effectLst/>
                <a:latin typeface="inherit"/>
              </a:rPr>
              <a:t>: Unlike direct investments in the stock market, a Fixed Index Annuity ensures that your principal is protected from market losses. No matter how the market performs, your initial investment remains secure.</a:t>
            </a:r>
            <a:endParaRPr lang="en-US" sz="1300" b="0" i="0">
              <a:effectLst/>
              <a:latin typeface="Aptos" panose="020B0004020202020204" pitchFamily="34" charset="0"/>
            </a:endParaRPr>
          </a:p>
          <a:p>
            <a:pPr marL="914400" marR="0" indent="-228600">
              <a:spcBef>
                <a:spcPts val="0"/>
              </a:spcBef>
              <a:spcAft>
                <a:spcPts val="0"/>
              </a:spcAft>
            </a:pPr>
            <a:r>
              <a:rPr lang="en-US" sz="1300" b="0" i="0">
                <a:effectLst/>
                <a:latin typeface="Symbol" pitchFamily="2" charset="2"/>
              </a:rPr>
              <a:t>·</a:t>
            </a:r>
            <a:r>
              <a:rPr lang="en-US" sz="1300" b="0" i="0">
                <a:effectLst/>
                <a:latin typeface="Times New Roman" panose="02020603050405020304" pitchFamily="18" charset="0"/>
              </a:rPr>
              <a:t>        </a:t>
            </a:r>
            <a:r>
              <a:rPr lang="en-US" sz="1300" b="1" i="0">
                <a:effectLst/>
                <a:latin typeface="inherit"/>
              </a:rPr>
              <a:t>Tax-Deferred Growth</a:t>
            </a:r>
            <a:r>
              <a:rPr lang="en-US" sz="1300" b="0" i="0">
                <a:effectLst/>
                <a:latin typeface="inherit"/>
              </a:rPr>
              <a:t>: Your money grows tax-deferred, meaning you won’t pay taxes on the interest earned until you start receiving payments, allowing your savings to compound more effectively.</a:t>
            </a:r>
            <a:endParaRPr lang="en-US" sz="1300" b="0" i="0">
              <a:effectLst/>
              <a:latin typeface="Aptos" panose="020B0004020202020204" pitchFamily="34" charset="0"/>
            </a:endParaRPr>
          </a:p>
          <a:p>
            <a:pPr marL="914400" marR="0" indent="-228600">
              <a:spcBef>
                <a:spcPts val="0"/>
              </a:spcBef>
              <a:spcAft>
                <a:spcPts val="0"/>
              </a:spcAft>
            </a:pPr>
            <a:r>
              <a:rPr lang="en-US" sz="1300" b="0" i="0">
                <a:effectLst/>
                <a:latin typeface="Symbol" pitchFamily="2" charset="2"/>
              </a:rPr>
              <a:t>·</a:t>
            </a:r>
            <a:r>
              <a:rPr lang="en-US" sz="1300" b="0" i="0">
                <a:effectLst/>
                <a:latin typeface="Times New Roman" panose="02020603050405020304" pitchFamily="18" charset="0"/>
              </a:rPr>
              <a:t>        </a:t>
            </a:r>
            <a:r>
              <a:rPr lang="en-US" sz="1300" b="1" i="0">
                <a:effectLst/>
                <a:latin typeface="inherit"/>
              </a:rPr>
              <a:t>Flexibility and Control</a:t>
            </a:r>
            <a:r>
              <a:rPr lang="en-US" sz="1300" b="0" i="0">
                <a:effectLst/>
                <a:latin typeface="inherit"/>
              </a:rPr>
              <a:t>: With a variety of options available, you can choose the annuity that best fits your financial goals, whether you’re looking for guaranteed income in retirement or simply want to grow your savings with minimal risk.</a:t>
            </a:r>
            <a:endParaRPr lang="en-US" sz="1300" b="0" i="0">
              <a:effectLst/>
              <a:latin typeface="Aptos" panose="020B0004020202020204" pitchFamily="34" charset="0"/>
            </a:endParaRPr>
          </a:p>
          <a:p>
            <a:pPr marL="0" marR="0">
              <a:spcBef>
                <a:spcPts val="0"/>
              </a:spcBef>
              <a:spcAft>
                <a:spcPts val="0"/>
              </a:spcAft>
            </a:pPr>
            <a:r>
              <a:rPr lang="en-US" sz="1300" b="0" i="0">
                <a:effectLst/>
                <a:latin typeface="inherit"/>
              </a:rPr>
              <a:t> </a:t>
            </a:r>
            <a:endParaRPr lang="en-US" sz="1300" b="0" i="0">
              <a:effectLst/>
              <a:latin typeface="Aptos" panose="020B0004020202020204" pitchFamily="34" charset="0"/>
            </a:endParaRPr>
          </a:p>
          <a:p>
            <a:pPr marL="0" marR="0">
              <a:spcBef>
                <a:spcPts val="0"/>
              </a:spcBef>
              <a:spcAft>
                <a:spcPts val="0"/>
              </a:spcAft>
            </a:pPr>
            <a:r>
              <a:rPr lang="en-US" sz="1300" b="0" i="0">
                <a:effectLst/>
                <a:latin typeface="inherit"/>
              </a:rPr>
              <a:t>I believe this could be a valuable addition to your financial strategy, especially in today’s uncertain market environment. We welcome the opportunity to present you with an illustration to review and discuss how this could fit into your overall retirement plan.  This will show how you can earn in the future. </a:t>
            </a:r>
            <a:endParaRPr lang="en-US" sz="1300" b="0" i="0">
              <a:effectLst/>
              <a:latin typeface="Aptos" panose="020B0004020202020204" pitchFamily="34" charset="0"/>
            </a:endParaRPr>
          </a:p>
          <a:p>
            <a:endParaRPr lang="en-US" sz="1300"/>
          </a:p>
        </p:txBody>
      </p:sp>
    </p:spTree>
    <p:extLst>
      <p:ext uri="{BB962C8B-B14F-4D97-AF65-F5344CB8AC3E}">
        <p14:creationId xmlns:p14="http://schemas.microsoft.com/office/powerpoint/2010/main" val="2465172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8165F-8B89-4E15-3CBE-28E40268457B}"/>
              </a:ext>
            </a:extLst>
          </p:cNvPr>
          <p:cNvSpPr>
            <a:spLocks noGrp="1"/>
          </p:cNvSpPr>
          <p:nvPr>
            <p:ph type="title"/>
          </p:nvPr>
        </p:nvSpPr>
        <p:spPr/>
        <p:txBody>
          <a:bodyPr/>
          <a:lstStyle/>
          <a:p>
            <a:r>
              <a:rPr lang="en-US" dirty="0"/>
              <a:t>Find out the details – schedule a review</a:t>
            </a:r>
          </a:p>
        </p:txBody>
      </p:sp>
      <p:pic>
        <p:nvPicPr>
          <p:cNvPr id="8" name="Picture 7">
            <a:extLst>
              <a:ext uri="{FF2B5EF4-FFF2-40B4-BE49-F238E27FC236}">
                <a16:creationId xmlns:a16="http://schemas.microsoft.com/office/drawing/2014/main" id="{EEAC66CE-9049-3F23-41D5-CACD37A05E0C}"/>
              </a:ext>
            </a:extLst>
          </p:cNvPr>
          <p:cNvPicPr>
            <a:picLocks noChangeAspect="1"/>
          </p:cNvPicPr>
          <p:nvPr/>
        </p:nvPicPr>
        <p:blipFill>
          <a:blip r:embed="rId2"/>
          <a:stretch>
            <a:fillRect/>
          </a:stretch>
        </p:blipFill>
        <p:spPr>
          <a:xfrm>
            <a:off x="567370" y="1441738"/>
            <a:ext cx="5589554" cy="5231823"/>
          </a:xfrm>
          <a:prstGeom prst="rect">
            <a:avLst/>
          </a:prstGeom>
        </p:spPr>
      </p:pic>
      <p:sp>
        <p:nvSpPr>
          <p:cNvPr id="9" name="TextBox 8">
            <a:extLst>
              <a:ext uri="{FF2B5EF4-FFF2-40B4-BE49-F238E27FC236}">
                <a16:creationId xmlns:a16="http://schemas.microsoft.com/office/drawing/2014/main" id="{BF0AC6FD-116C-97C8-64AD-E44353767030}"/>
              </a:ext>
            </a:extLst>
          </p:cNvPr>
          <p:cNvSpPr txBox="1"/>
          <p:nvPr/>
        </p:nvSpPr>
        <p:spPr>
          <a:xfrm>
            <a:off x="7122968" y="4520045"/>
            <a:ext cx="3631623" cy="1200329"/>
          </a:xfrm>
          <a:prstGeom prst="rect">
            <a:avLst/>
          </a:prstGeom>
          <a:noFill/>
        </p:spPr>
        <p:txBody>
          <a:bodyPr wrap="square" rtlCol="0">
            <a:spAutoFit/>
          </a:bodyPr>
          <a:lstStyle/>
          <a:p>
            <a:r>
              <a:rPr lang="en-US"/>
              <a:t>D’Anna Bauco </a:t>
            </a:r>
            <a:endParaRPr lang="en-US" dirty="0"/>
          </a:p>
          <a:p>
            <a:r>
              <a:rPr lang="en-US"/>
              <a:t>512.636.3356</a:t>
            </a:r>
            <a:endParaRPr lang="en-US" dirty="0"/>
          </a:p>
          <a:p>
            <a:r>
              <a:rPr lang="en-US"/>
              <a:t>danna.baucom@getamba.com</a:t>
            </a:r>
            <a:endParaRPr lang="en-US" dirty="0"/>
          </a:p>
          <a:p>
            <a:endParaRPr lang="en-US" dirty="0"/>
          </a:p>
        </p:txBody>
      </p:sp>
      <p:sp>
        <p:nvSpPr>
          <p:cNvPr id="3" name="Rectangle 2">
            <a:extLst>
              <a:ext uri="{FF2B5EF4-FFF2-40B4-BE49-F238E27FC236}">
                <a16:creationId xmlns:a16="http://schemas.microsoft.com/office/drawing/2014/main" id="{57A31B63-C1DA-CC67-1BED-33FD5552A5B8}"/>
              </a:ext>
            </a:extLst>
          </p:cNvPr>
          <p:cNvSpPr/>
          <p:nvPr/>
        </p:nvSpPr>
        <p:spPr>
          <a:xfrm>
            <a:off x="9630137" y="3541310"/>
            <a:ext cx="1986346"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Personal URL QR Code</a:t>
            </a:r>
          </a:p>
        </p:txBody>
      </p:sp>
      <p:pic>
        <p:nvPicPr>
          <p:cNvPr id="4" name="Picture 2" descr="A qr code on a white background&#10;&#10;Description automatically generated">
            <a:extLst>
              <a:ext uri="{FF2B5EF4-FFF2-40B4-BE49-F238E27FC236}">
                <a16:creationId xmlns:a16="http://schemas.microsoft.com/office/drawing/2014/main" id="{6D0F451E-04C7-327F-BD8B-768C1B15D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2430" y="2023255"/>
            <a:ext cx="1716927" cy="1925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758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BEA4FB0-181C-7BB2-D9C2-8F40DD8013E6}"/>
              </a:ext>
            </a:extLst>
          </p:cNvPr>
          <p:cNvPicPr>
            <a:picLocks noChangeAspect="1"/>
          </p:cNvPicPr>
          <p:nvPr/>
        </p:nvPicPr>
        <p:blipFill>
          <a:blip r:embed="rId3"/>
          <a:stretch>
            <a:fillRect/>
          </a:stretch>
        </p:blipFill>
        <p:spPr>
          <a:xfrm>
            <a:off x="4887094" y="4010067"/>
            <a:ext cx="7301520" cy="2180371"/>
          </a:xfrm>
          <a:prstGeom prst="rect">
            <a:avLst/>
          </a:prstGeom>
        </p:spPr>
      </p:pic>
      <p:sp>
        <p:nvSpPr>
          <p:cNvPr id="21" name="Rectangle 20">
            <a:extLst>
              <a:ext uri="{FF2B5EF4-FFF2-40B4-BE49-F238E27FC236}">
                <a16:creationId xmlns:a16="http://schemas.microsoft.com/office/drawing/2014/main" id="{5198B973-6CED-754A-ADDE-C84D1255DA85}"/>
              </a:ext>
            </a:extLst>
          </p:cNvPr>
          <p:cNvSpPr>
            <a:spLocks/>
          </p:cNvSpPr>
          <p:nvPr/>
        </p:nvSpPr>
        <p:spPr>
          <a:xfrm>
            <a:off x="3386" y="3471"/>
            <a:ext cx="4949614" cy="6854529"/>
          </a:xfrm>
          <a:prstGeom prst="rect">
            <a:avLst/>
          </a:prstGeom>
          <a:solidFill>
            <a:srgbClr val="0C49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 Placeholder 1">
            <a:extLst>
              <a:ext uri="{FF2B5EF4-FFF2-40B4-BE49-F238E27FC236}">
                <a16:creationId xmlns:a16="http://schemas.microsoft.com/office/drawing/2014/main" id="{3EC97317-D164-F5F6-B910-0C9C073537ED}"/>
              </a:ext>
            </a:extLst>
          </p:cNvPr>
          <p:cNvSpPr txBox="1">
            <a:spLocks/>
          </p:cNvSpPr>
          <p:nvPr/>
        </p:nvSpPr>
        <p:spPr>
          <a:xfrm>
            <a:off x="280378" y="782782"/>
            <a:ext cx="4453547" cy="2150915"/>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3500" b="1" i="0" u="none" strike="noStrike" kern="1200" cap="none" spc="0" normalizeH="0" baseline="0" noProof="0" dirty="0" err="1">
                <a:ln>
                  <a:noFill/>
                </a:ln>
                <a:solidFill>
                  <a:prstClr val="white"/>
                </a:solidFill>
                <a:effectLst/>
                <a:uLnTx/>
                <a:uFillTx/>
                <a:latin typeface="Montserrat" panose="00000500000000000000" pitchFamily="50" charset="0"/>
                <a:ea typeface="+mn-ea"/>
                <a:cs typeface="+mn-cs"/>
              </a:rPr>
              <a:t>MyAMBADiscounts</a:t>
            </a:r>
            <a:r>
              <a:rPr kumimoji="0" lang="en-US" sz="3500" b="1"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 has saved members over $168,000 last year!</a:t>
            </a:r>
          </a:p>
        </p:txBody>
      </p:sp>
      <p:cxnSp>
        <p:nvCxnSpPr>
          <p:cNvPr id="22" name="Straight Connector 21">
            <a:extLst>
              <a:ext uri="{FF2B5EF4-FFF2-40B4-BE49-F238E27FC236}">
                <a16:creationId xmlns:a16="http://schemas.microsoft.com/office/drawing/2014/main" id="{2244F6E8-BDFD-1886-3F99-C7FDA450BB3B}"/>
              </a:ext>
            </a:extLst>
          </p:cNvPr>
          <p:cNvCxnSpPr/>
          <p:nvPr/>
        </p:nvCxnSpPr>
        <p:spPr>
          <a:xfrm>
            <a:off x="388498" y="3258709"/>
            <a:ext cx="2478527" cy="0"/>
          </a:xfrm>
          <a:prstGeom prst="line">
            <a:avLst/>
          </a:prstGeom>
          <a:ln w="38100">
            <a:solidFill>
              <a:srgbClr val="F26823"/>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2C9ADAB-ABC6-9980-88A6-CEB6DF36FC2A}"/>
              </a:ext>
            </a:extLst>
          </p:cNvPr>
          <p:cNvSpPr txBox="1"/>
          <p:nvPr/>
        </p:nvSpPr>
        <p:spPr>
          <a:xfrm>
            <a:off x="280379" y="3656124"/>
            <a:ext cx="432972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rPr>
              <a:t>Discover the newest discounts on travel, entertainment, dining, and more!</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C0B1FCF-C64B-DEC4-A958-A80491C3C562}"/>
              </a:ext>
            </a:extLst>
          </p:cNvPr>
          <p:cNvPicPr>
            <a:picLocks noChangeAspect="1"/>
          </p:cNvPicPr>
          <p:nvPr/>
        </p:nvPicPr>
        <p:blipFill>
          <a:blip r:embed="rId4"/>
          <a:stretch>
            <a:fillRect/>
          </a:stretch>
        </p:blipFill>
        <p:spPr>
          <a:xfrm>
            <a:off x="4944995" y="0"/>
            <a:ext cx="7243619" cy="2180371"/>
          </a:xfrm>
          <a:prstGeom prst="rect">
            <a:avLst/>
          </a:prstGeom>
        </p:spPr>
      </p:pic>
      <p:pic>
        <p:nvPicPr>
          <p:cNvPr id="6" name="Picture 5">
            <a:extLst>
              <a:ext uri="{FF2B5EF4-FFF2-40B4-BE49-F238E27FC236}">
                <a16:creationId xmlns:a16="http://schemas.microsoft.com/office/drawing/2014/main" id="{49AACF73-131D-6DBD-479B-077199E7BE6A}"/>
              </a:ext>
            </a:extLst>
          </p:cNvPr>
          <p:cNvPicPr>
            <a:picLocks noChangeAspect="1"/>
          </p:cNvPicPr>
          <p:nvPr/>
        </p:nvPicPr>
        <p:blipFill>
          <a:blip r:embed="rId5"/>
          <a:stretch>
            <a:fillRect/>
          </a:stretch>
        </p:blipFill>
        <p:spPr>
          <a:xfrm>
            <a:off x="5176837" y="175785"/>
            <a:ext cx="1838325" cy="914400"/>
          </a:xfrm>
          <a:prstGeom prst="rect">
            <a:avLst/>
          </a:prstGeom>
        </p:spPr>
      </p:pic>
      <p:pic>
        <p:nvPicPr>
          <p:cNvPr id="4" name="Picture 3">
            <a:extLst>
              <a:ext uri="{FF2B5EF4-FFF2-40B4-BE49-F238E27FC236}">
                <a16:creationId xmlns:a16="http://schemas.microsoft.com/office/drawing/2014/main" id="{4400153F-0A67-3F7C-7FC3-2F22CDC1D3D6}"/>
              </a:ext>
            </a:extLst>
          </p:cNvPr>
          <p:cNvPicPr>
            <a:picLocks noChangeAspect="1"/>
          </p:cNvPicPr>
          <p:nvPr/>
        </p:nvPicPr>
        <p:blipFill>
          <a:blip r:embed="rId6"/>
          <a:stretch>
            <a:fillRect/>
          </a:stretch>
        </p:blipFill>
        <p:spPr>
          <a:xfrm>
            <a:off x="4977041" y="2180371"/>
            <a:ext cx="7164965" cy="1852236"/>
          </a:xfrm>
          <a:prstGeom prst="rect">
            <a:avLst/>
          </a:prstGeom>
        </p:spPr>
      </p:pic>
    </p:spTree>
    <p:extLst>
      <p:ext uri="{BB962C8B-B14F-4D97-AF65-F5344CB8AC3E}">
        <p14:creationId xmlns:p14="http://schemas.microsoft.com/office/powerpoint/2010/main" val="1630162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95C5A-6A1E-650B-83D0-0FD86AA1F16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165ED3A-FD4A-DD4B-E3FD-ACF59EAD6A25}"/>
              </a:ext>
            </a:extLst>
          </p:cNvPr>
          <p:cNvSpPr>
            <a:spLocks noGrp="1" noRot="1" noMove="1" noResize="1" noEditPoints="1" noAdjustHandles="1" noChangeArrowheads="1" noChangeShapeType="1"/>
          </p:cNvSpPr>
          <p:nvPr/>
        </p:nvSpPr>
        <p:spPr>
          <a:xfrm>
            <a:off x="0" y="-1"/>
            <a:ext cx="4192172" cy="6853269"/>
          </a:xfrm>
          <a:prstGeom prst="rect">
            <a:avLst/>
          </a:prstGeom>
          <a:solidFill>
            <a:srgbClr val="0C49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117167FB-A5F5-AFDB-7569-C65CEF0A7866}"/>
              </a:ext>
            </a:extLst>
          </p:cNvPr>
          <p:cNvSpPr txBox="1"/>
          <p:nvPr/>
        </p:nvSpPr>
        <p:spPr>
          <a:xfrm>
            <a:off x="430174" y="439147"/>
            <a:ext cx="3657858"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Newest Discount for Association Members</a:t>
            </a:r>
            <a:endParaRPr kumimoji="0" lang="en-US" sz="20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endParaRPr>
          </a:p>
        </p:txBody>
      </p:sp>
      <p:cxnSp>
        <p:nvCxnSpPr>
          <p:cNvPr id="3" name="Straight Connector 2">
            <a:extLst>
              <a:ext uri="{FF2B5EF4-FFF2-40B4-BE49-F238E27FC236}">
                <a16:creationId xmlns:a16="http://schemas.microsoft.com/office/drawing/2014/main" id="{A1AB5EEF-9281-DE14-8049-8D013C48A34F}"/>
              </a:ext>
            </a:extLst>
          </p:cNvPr>
          <p:cNvCxnSpPr>
            <a:cxnSpLocks noGrp="1" noRot="1" noMove="1" noResize="1" noEditPoints="1" noAdjustHandles="1" noChangeArrowheads="1" noChangeShapeType="1"/>
          </p:cNvCxnSpPr>
          <p:nvPr/>
        </p:nvCxnSpPr>
        <p:spPr>
          <a:xfrm>
            <a:off x="4192172" y="-1"/>
            <a:ext cx="0" cy="6858001"/>
          </a:xfrm>
          <a:prstGeom prst="line">
            <a:avLst/>
          </a:prstGeom>
          <a:ln w="57150">
            <a:solidFill>
              <a:srgbClr val="F26823"/>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C28AA242-63AD-1912-78E3-FFBBCF952671}"/>
              </a:ext>
            </a:extLst>
          </p:cNvPr>
          <p:cNvSpPr/>
          <p:nvPr/>
        </p:nvSpPr>
        <p:spPr>
          <a:xfrm>
            <a:off x="456530" y="3992335"/>
            <a:ext cx="462592" cy="462592"/>
          </a:xfrm>
          <a:prstGeom prst="ellipse">
            <a:avLst/>
          </a:prstGeom>
          <a:solidFill>
            <a:srgbClr val="F268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0EF8D9EF-56D8-D9FD-F780-C84A1BD10BB2}"/>
              </a:ext>
            </a:extLst>
          </p:cNvPr>
          <p:cNvSpPr/>
          <p:nvPr/>
        </p:nvSpPr>
        <p:spPr>
          <a:xfrm>
            <a:off x="1180566" y="3994701"/>
            <a:ext cx="462592" cy="462592"/>
          </a:xfrm>
          <a:prstGeom prst="ellipse">
            <a:avLst/>
          </a:prstGeom>
          <a:solidFill>
            <a:srgbClr val="F268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descr="Badge New outline">
            <a:extLst>
              <a:ext uri="{FF2B5EF4-FFF2-40B4-BE49-F238E27FC236}">
                <a16:creationId xmlns:a16="http://schemas.microsoft.com/office/drawing/2014/main" id="{60391F93-1660-5B3B-0FC8-CA9284038730}"/>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6148" y="3940623"/>
            <a:ext cx="559862" cy="559862"/>
          </a:xfrm>
          <a:prstGeom prst="rect">
            <a:avLst/>
          </a:prstGeom>
        </p:spPr>
      </p:pic>
      <p:pic>
        <p:nvPicPr>
          <p:cNvPr id="10" name="Graphic 9" descr="Badge New outline">
            <a:extLst>
              <a:ext uri="{FF2B5EF4-FFF2-40B4-BE49-F238E27FC236}">
                <a16:creationId xmlns:a16="http://schemas.microsoft.com/office/drawing/2014/main" id="{FE4C6E56-7616-C45A-DBD5-5C75B25BC8C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1208" y="3943700"/>
            <a:ext cx="559862" cy="559862"/>
          </a:xfrm>
          <a:prstGeom prst="rect">
            <a:avLst/>
          </a:prstGeom>
        </p:spPr>
      </p:pic>
      <p:pic>
        <p:nvPicPr>
          <p:cNvPr id="16" name="Picture 15">
            <a:extLst>
              <a:ext uri="{FF2B5EF4-FFF2-40B4-BE49-F238E27FC236}">
                <a16:creationId xmlns:a16="http://schemas.microsoft.com/office/drawing/2014/main" id="{A64501AF-B830-1FAC-5D41-FDF7E96D156A}"/>
              </a:ext>
            </a:extLst>
          </p:cNvPr>
          <p:cNvPicPr>
            <a:picLocks noChangeAspect="1"/>
          </p:cNvPicPr>
          <p:nvPr/>
        </p:nvPicPr>
        <p:blipFill>
          <a:blip r:embed="rId5"/>
          <a:stretch>
            <a:fillRect/>
          </a:stretch>
        </p:blipFill>
        <p:spPr>
          <a:xfrm>
            <a:off x="4296312" y="179374"/>
            <a:ext cx="7895685" cy="3172526"/>
          </a:xfrm>
          <a:prstGeom prst="rect">
            <a:avLst/>
          </a:prstGeom>
        </p:spPr>
      </p:pic>
      <p:sp>
        <p:nvSpPr>
          <p:cNvPr id="17" name="TextBox 16">
            <a:extLst>
              <a:ext uri="{FF2B5EF4-FFF2-40B4-BE49-F238E27FC236}">
                <a16:creationId xmlns:a16="http://schemas.microsoft.com/office/drawing/2014/main" id="{582B7F91-9CFC-4D70-C730-38E2E4756523}"/>
              </a:ext>
            </a:extLst>
          </p:cNvPr>
          <p:cNvSpPr txBox="1"/>
          <p:nvPr/>
        </p:nvSpPr>
        <p:spPr>
          <a:xfrm>
            <a:off x="4428861" y="3465898"/>
            <a:ext cx="6354145" cy="304698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7.5% Discount on Independent Living, Assisted Living, and Memory Care Communities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10%  Discount on in-home care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Short stay discounts vary by community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2400"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94 Locations in Texas</a:t>
            </a:r>
          </a:p>
        </p:txBody>
      </p:sp>
    </p:spTree>
    <p:extLst>
      <p:ext uri="{BB962C8B-B14F-4D97-AF65-F5344CB8AC3E}">
        <p14:creationId xmlns:p14="http://schemas.microsoft.com/office/powerpoint/2010/main" val="847470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8386FE2-49B6-AFCD-127A-8961F5C4A183}"/>
              </a:ext>
            </a:extLst>
          </p:cNvPr>
          <p:cNvSpPr/>
          <p:nvPr/>
        </p:nvSpPr>
        <p:spPr>
          <a:xfrm>
            <a:off x="0" y="0"/>
            <a:ext cx="4239066" cy="6858000"/>
          </a:xfrm>
          <a:prstGeom prst="rect">
            <a:avLst/>
          </a:prstGeom>
          <a:solidFill>
            <a:srgbClr val="0C49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descr="Ear with solid fill">
            <a:extLst>
              <a:ext uri="{FF2B5EF4-FFF2-40B4-BE49-F238E27FC236}">
                <a16:creationId xmlns:a16="http://schemas.microsoft.com/office/drawing/2014/main" id="{3D583A19-8262-183B-93F1-0347D4A86F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63934" y="87233"/>
            <a:ext cx="3342305" cy="3342305"/>
          </a:xfrm>
          <a:prstGeom prst="rect">
            <a:avLst/>
          </a:prstGeom>
        </p:spPr>
      </p:pic>
      <p:pic>
        <p:nvPicPr>
          <p:cNvPr id="15" name="Graphic 14" descr="Siren with solid fill">
            <a:extLst>
              <a:ext uri="{FF2B5EF4-FFF2-40B4-BE49-F238E27FC236}">
                <a16:creationId xmlns:a16="http://schemas.microsoft.com/office/drawing/2014/main" id="{3414DF33-92EF-F846-7FDA-9584F3156C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91941" y="72226"/>
            <a:ext cx="3342304" cy="3342304"/>
          </a:xfrm>
          <a:prstGeom prst="rect">
            <a:avLst/>
          </a:prstGeom>
        </p:spPr>
      </p:pic>
      <p:cxnSp>
        <p:nvCxnSpPr>
          <p:cNvPr id="20" name="Straight Connector 19">
            <a:extLst>
              <a:ext uri="{FF2B5EF4-FFF2-40B4-BE49-F238E27FC236}">
                <a16:creationId xmlns:a16="http://schemas.microsoft.com/office/drawing/2014/main" id="{C117E396-06B8-E34C-22E0-23B8B9F3081E}"/>
              </a:ext>
            </a:extLst>
          </p:cNvPr>
          <p:cNvCxnSpPr>
            <a:cxnSpLocks/>
          </p:cNvCxnSpPr>
          <p:nvPr/>
        </p:nvCxnSpPr>
        <p:spPr>
          <a:xfrm>
            <a:off x="4585783" y="3428463"/>
            <a:ext cx="7245149" cy="0"/>
          </a:xfrm>
          <a:prstGeom prst="line">
            <a:avLst/>
          </a:prstGeom>
          <a:ln w="38100">
            <a:solidFill>
              <a:srgbClr val="0C4962"/>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E6A0AB2D-C4BE-B784-3E58-CB1C5F488318}"/>
              </a:ext>
            </a:extLst>
          </p:cNvPr>
          <p:cNvPicPr>
            <a:picLocks noChangeAspect="1"/>
          </p:cNvPicPr>
          <p:nvPr/>
        </p:nvPicPr>
        <p:blipFill>
          <a:blip r:embed="rId7"/>
          <a:stretch>
            <a:fillRect/>
          </a:stretch>
        </p:blipFill>
        <p:spPr>
          <a:xfrm>
            <a:off x="4585783" y="390168"/>
            <a:ext cx="2311081" cy="1155541"/>
          </a:xfrm>
          <a:prstGeom prst="rect">
            <a:avLst/>
          </a:prstGeom>
        </p:spPr>
      </p:pic>
      <p:pic>
        <p:nvPicPr>
          <p:cNvPr id="31" name="Picture 30">
            <a:extLst>
              <a:ext uri="{FF2B5EF4-FFF2-40B4-BE49-F238E27FC236}">
                <a16:creationId xmlns:a16="http://schemas.microsoft.com/office/drawing/2014/main" id="{DCC1CF08-01FB-4DB0-4A1E-8433E44E3434}"/>
              </a:ext>
            </a:extLst>
          </p:cNvPr>
          <p:cNvPicPr>
            <a:picLocks noChangeAspect="1"/>
          </p:cNvPicPr>
          <p:nvPr/>
        </p:nvPicPr>
        <p:blipFill>
          <a:blip r:embed="rId8"/>
          <a:stretch>
            <a:fillRect/>
          </a:stretch>
        </p:blipFill>
        <p:spPr>
          <a:xfrm>
            <a:off x="9045770" y="191134"/>
            <a:ext cx="2596089" cy="398067"/>
          </a:xfrm>
          <a:prstGeom prst="rect">
            <a:avLst/>
          </a:prstGeom>
        </p:spPr>
      </p:pic>
      <p:sp>
        <p:nvSpPr>
          <p:cNvPr id="2" name="Text Placeholder 1">
            <a:extLst>
              <a:ext uri="{FF2B5EF4-FFF2-40B4-BE49-F238E27FC236}">
                <a16:creationId xmlns:a16="http://schemas.microsoft.com/office/drawing/2014/main" id="{0E040F88-D13B-7B52-AD1B-6C8DFE568093}"/>
              </a:ext>
            </a:extLst>
          </p:cNvPr>
          <p:cNvSpPr txBox="1">
            <a:spLocks/>
          </p:cNvSpPr>
          <p:nvPr/>
        </p:nvSpPr>
        <p:spPr>
          <a:xfrm>
            <a:off x="757733" y="767652"/>
            <a:ext cx="3242724" cy="33682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Additional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Discount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Offerings for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Association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Members</a:t>
            </a:r>
          </a:p>
        </p:txBody>
      </p:sp>
      <p:cxnSp>
        <p:nvCxnSpPr>
          <p:cNvPr id="3" name="Straight Connector 2">
            <a:extLst>
              <a:ext uri="{FF2B5EF4-FFF2-40B4-BE49-F238E27FC236}">
                <a16:creationId xmlns:a16="http://schemas.microsoft.com/office/drawing/2014/main" id="{E9632A3B-BB14-F382-A27C-A574596E1FDC}"/>
              </a:ext>
            </a:extLst>
          </p:cNvPr>
          <p:cNvCxnSpPr>
            <a:cxnSpLocks/>
          </p:cNvCxnSpPr>
          <p:nvPr/>
        </p:nvCxnSpPr>
        <p:spPr>
          <a:xfrm>
            <a:off x="424548" y="798489"/>
            <a:ext cx="0" cy="3337413"/>
          </a:xfrm>
          <a:prstGeom prst="line">
            <a:avLst/>
          </a:prstGeom>
          <a:ln w="28575">
            <a:solidFill>
              <a:srgbClr val="F2682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AE5D44B-945C-7899-5EF6-A504E2D861BA}"/>
              </a:ext>
            </a:extLst>
          </p:cNvPr>
          <p:cNvCxnSpPr/>
          <p:nvPr/>
        </p:nvCxnSpPr>
        <p:spPr>
          <a:xfrm>
            <a:off x="4239066" y="0"/>
            <a:ext cx="0" cy="6858001"/>
          </a:xfrm>
          <a:prstGeom prst="line">
            <a:avLst/>
          </a:prstGeom>
          <a:ln w="57150">
            <a:solidFill>
              <a:srgbClr val="F2682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47B897A-2E4C-754E-1ED4-05065F2B319D}"/>
              </a:ext>
            </a:extLst>
          </p:cNvPr>
          <p:cNvPicPr>
            <a:picLocks noChangeAspect="1"/>
          </p:cNvPicPr>
          <p:nvPr/>
        </p:nvPicPr>
        <p:blipFill>
          <a:blip r:embed="rId9"/>
          <a:stretch>
            <a:fillRect/>
          </a:stretch>
        </p:blipFill>
        <p:spPr>
          <a:xfrm>
            <a:off x="4953494" y="3346769"/>
            <a:ext cx="3286029" cy="3292125"/>
          </a:xfrm>
          <a:prstGeom prst="rect">
            <a:avLst/>
          </a:prstGeom>
        </p:spPr>
      </p:pic>
      <p:sp>
        <p:nvSpPr>
          <p:cNvPr id="7" name="TextBox 6">
            <a:extLst>
              <a:ext uri="{FF2B5EF4-FFF2-40B4-BE49-F238E27FC236}">
                <a16:creationId xmlns:a16="http://schemas.microsoft.com/office/drawing/2014/main" id="{32B471C1-B48E-D3C4-979D-DEAA37A8CCAF}"/>
              </a:ext>
            </a:extLst>
          </p:cNvPr>
          <p:cNvSpPr txBox="1"/>
          <p:nvPr/>
        </p:nvSpPr>
        <p:spPr>
          <a:xfrm>
            <a:off x="4663614" y="3812362"/>
            <a:ext cx="42953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C4962"/>
                </a:solidFill>
                <a:effectLst/>
                <a:uLnTx/>
                <a:uFillTx/>
                <a:latin typeface="Montserrat" panose="00000500000000000000" pitchFamily="50" charset="0"/>
                <a:ea typeface="+mn-ea"/>
                <a:cs typeface="+mn-cs"/>
              </a:rPr>
              <a:t>ID/Fraud Protection</a:t>
            </a:r>
          </a:p>
        </p:txBody>
      </p:sp>
      <p:pic>
        <p:nvPicPr>
          <p:cNvPr id="9" name="Picture 8">
            <a:extLst>
              <a:ext uri="{FF2B5EF4-FFF2-40B4-BE49-F238E27FC236}">
                <a16:creationId xmlns:a16="http://schemas.microsoft.com/office/drawing/2014/main" id="{092D1DAB-3E4E-1501-DE9B-E08773A7FE1B}"/>
              </a:ext>
            </a:extLst>
          </p:cNvPr>
          <p:cNvPicPr>
            <a:picLocks noChangeAspect="1"/>
          </p:cNvPicPr>
          <p:nvPr/>
        </p:nvPicPr>
        <p:blipFill>
          <a:blip r:embed="rId10"/>
          <a:stretch>
            <a:fillRect/>
          </a:stretch>
        </p:blipFill>
        <p:spPr>
          <a:xfrm>
            <a:off x="9156420" y="3533438"/>
            <a:ext cx="2802588" cy="2797654"/>
          </a:xfrm>
          <a:prstGeom prst="rect">
            <a:avLst/>
          </a:prstGeom>
        </p:spPr>
      </p:pic>
      <p:sp>
        <p:nvSpPr>
          <p:cNvPr id="12" name="TextBox 11">
            <a:extLst>
              <a:ext uri="{FF2B5EF4-FFF2-40B4-BE49-F238E27FC236}">
                <a16:creationId xmlns:a16="http://schemas.microsoft.com/office/drawing/2014/main" id="{9FEF123E-EA89-34A6-4EE2-E9419D99F36D}"/>
              </a:ext>
            </a:extLst>
          </p:cNvPr>
          <p:cNvSpPr txBox="1"/>
          <p:nvPr/>
        </p:nvSpPr>
        <p:spPr>
          <a:xfrm>
            <a:off x="8943505" y="3545229"/>
            <a:ext cx="42953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C4962"/>
                </a:solidFill>
                <a:effectLst/>
                <a:uLnTx/>
                <a:uFillTx/>
                <a:latin typeface="Montserrat" panose="00000500000000000000" pitchFamily="50" charset="0"/>
                <a:ea typeface="+mn-ea"/>
                <a:cs typeface="+mn-cs"/>
              </a:rPr>
              <a:t>Legal Assistance</a:t>
            </a:r>
          </a:p>
        </p:txBody>
      </p:sp>
    </p:spTree>
    <p:extLst>
      <p:ext uri="{BB962C8B-B14F-4D97-AF65-F5344CB8AC3E}">
        <p14:creationId xmlns:p14="http://schemas.microsoft.com/office/powerpoint/2010/main" val="275929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38557-D1CD-BAAB-E704-011EDF7099AD}"/>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245F6FF0-D23D-7EC6-A860-48D737E69EB7}"/>
              </a:ext>
            </a:extLst>
          </p:cNvPr>
          <p:cNvSpPr/>
          <p:nvPr/>
        </p:nvSpPr>
        <p:spPr>
          <a:xfrm>
            <a:off x="-1" y="0"/>
            <a:ext cx="5106573" cy="6858000"/>
          </a:xfrm>
          <a:prstGeom prst="rect">
            <a:avLst/>
          </a:prstGeom>
          <a:solidFill>
            <a:srgbClr val="0C49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 Placeholder 1">
            <a:extLst>
              <a:ext uri="{FF2B5EF4-FFF2-40B4-BE49-F238E27FC236}">
                <a16:creationId xmlns:a16="http://schemas.microsoft.com/office/drawing/2014/main" id="{B025756D-F325-8B21-A1FD-09D2F4EC9F0D}"/>
              </a:ext>
            </a:extLst>
          </p:cNvPr>
          <p:cNvSpPr txBox="1">
            <a:spLocks/>
          </p:cNvSpPr>
          <p:nvPr/>
        </p:nvSpPr>
        <p:spPr>
          <a:xfrm>
            <a:off x="757733" y="767652"/>
            <a:ext cx="3242724" cy="33682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8 New MASA Benefits Now Available Through the Emergency Shield Plan</a:t>
            </a:r>
          </a:p>
        </p:txBody>
      </p:sp>
      <p:cxnSp>
        <p:nvCxnSpPr>
          <p:cNvPr id="24" name="Straight Connector 23">
            <a:extLst>
              <a:ext uri="{FF2B5EF4-FFF2-40B4-BE49-F238E27FC236}">
                <a16:creationId xmlns:a16="http://schemas.microsoft.com/office/drawing/2014/main" id="{7F954803-1C6F-977B-EAB0-BF9F6B9B31A5}"/>
              </a:ext>
            </a:extLst>
          </p:cNvPr>
          <p:cNvCxnSpPr>
            <a:cxnSpLocks/>
          </p:cNvCxnSpPr>
          <p:nvPr/>
        </p:nvCxnSpPr>
        <p:spPr>
          <a:xfrm>
            <a:off x="424548" y="798489"/>
            <a:ext cx="0" cy="3337413"/>
          </a:xfrm>
          <a:prstGeom prst="line">
            <a:avLst/>
          </a:prstGeom>
          <a:ln w="28575">
            <a:solidFill>
              <a:srgbClr val="F26823"/>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77983E4-C3C0-980A-C0CA-5B7E91284133}"/>
              </a:ext>
            </a:extLst>
          </p:cNvPr>
          <p:cNvCxnSpPr/>
          <p:nvPr/>
        </p:nvCxnSpPr>
        <p:spPr>
          <a:xfrm>
            <a:off x="5105478" y="0"/>
            <a:ext cx="0" cy="6858001"/>
          </a:xfrm>
          <a:prstGeom prst="line">
            <a:avLst/>
          </a:prstGeom>
          <a:ln w="57150">
            <a:solidFill>
              <a:srgbClr val="F26823"/>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5CC663C9-65A1-267E-3C6E-97D00CCA2066}"/>
              </a:ext>
            </a:extLst>
          </p:cNvPr>
          <p:cNvPicPr>
            <a:picLocks noChangeAspect="1"/>
          </p:cNvPicPr>
          <p:nvPr/>
        </p:nvPicPr>
        <p:blipFill>
          <a:blip r:embed="rId3"/>
          <a:stretch>
            <a:fillRect/>
          </a:stretch>
        </p:blipFill>
        <p:spPr>
          <a:xfrm>
            <a:off x="3290801" y="587218"/>
            <a:ext cx="8797290" cy="1755800"/>
          </a:xfrm>
          <a:prstGeom prst="rect">
            <a:avLst/>
          </a:prstGeom>
        </p:spPr>
      </p:pic>
      <p:sp>
        <p:nvSpPr>
          <p:cNvPr id="7" name="TextBox 6">
            <a:extLst>
              <a:ext uri="{FF2B5EF4-FFF2-40B4-BE49-F238E27FC236}">
                <a16:creationId xmlns:a16="http://schemas.microsoft.com/office/drawing/2014/main" id="{B805D0DE-AE9B-EF6F-74A3-AA270580B3F9}"/>
              </a:ext>
            </a:extLst>
          </p:cNvPr>
          <p:cNvSpPr txBox="1"/>
          <p:nvPr/>
        </p:nvSpPr>
        <p:spPr>
          <a:xfrm>
            <a:off x="5569527" y="2774373"/>
            <a:ext cx="5797875" cy="3046988"/>
          </a:xfrm>
          <a:prstGeom prst="rect">
            <a:avLst/>
          </a:prstGeom>
          <a:noFill/>
        </p:spPr>
        <p:txBody>
          <a:bodyPr wrap="square" rtlCol="0">
            <a:spAutoFit/>
          </a:bodyPr>
          <a:lstStyle/>
          <a:p>
            <a:r>
              <a:rPr lang="en-US" sz="3200" b="1" dirty="0">
                <a:solidFill>
                  <a:srgbClr val="0C4962"/>
                </a:solidFill>
                <a:latin typeface="Montserrat" panose="00000500000000000000" pitchFamily="50" charset="0"/>
              </a:rPr>
              <a:t>U</a:t>
            </a:r>
            <a:r>
              <a:rPr kumimoji="0" lang="en-US" sz="3200" b="1" i="0" u="none" strike="noStrike" kern="1200" cap="none" spc="0" normalizeH="0" baseline="0" noProof="0" dirty="0" err="1">
                <a:ln>
                  <a:noFill/>
                </a:ln>
                <a:solidFill>
                  <a:srgbClr val="0C4962"/>
                </a:solidFill>
                <a:effectLst/>
                <a:uLnTx/>
                <a:uFillTx/>
                <a:latin typeface="Montserrat" panose="00000500000000000000" pitchFamily="50" charset="0"/>
                <a:ea typeface="+mn-ea"/>
                <a:cs typeface="+mn-cs"/>
              </a:rPr>
              <a:t>pgrade</a:t>
            </a:r>
            <a:r>
              <a:rPr kumimoji="0" lang="en-US" sz="3200" b="1" i="0" u="none" strike="noStrike" kern="1200" cap="none" spc="0" normalizeH="0" baseline="0" noProof="0" dirty="0">
                <a:ln>
                  <a:noFill/>
                </a:ln>
                <a:solidFill>
                  <a:srgbClr val="0C4962"/>
                </a:solidFill>
                <a:effectLst/>
                <a:uLnTx/>
                <a:uFillTx/>
                <a:latin typeface="Montserrat" panose="00000500000000000000" pitchFamily="50" charset="0"/>
                <a:ea typeface="+mn-ea"/>
                <a:cs typeface="+mn-cs"/>
              </a:rPr>
              <a:t> to MASA Emergency Shield and get coverage for your minor grandchildren and great grandchildren, even if they aren’t with you!</a:t>
            </a:r>
          </a:p>
        </p:txBody>
      </p:sp>
    </p:spTree>
    <p:extLst>
      <p:ext uri="{BB962C8B-B14F-4D97-AF65-F5344CB8AC3E}">
        <p14:creationId xmlns:p14="http://schemas.microsoft.com/office/powerpoint/2010/main" val="2899500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94C02-A0B9-1169-30E0-1918D032FDB6}"/>
              </a:ext>
            </a:extLst>
          </p:cNvPr>
          <p:cNvSpPr>
            <a:spLocks noGrp="1"/>
          </p:cNvSpPr>
          <p:nvPr>
            <p:ph type="title"/>
          </p:nvPr>
        </p:nvSpPr>
        <p:spPr>
          <a:xfrm>
            <a:off x="247650" y="644126"/>
            <a:ext cx="4533900" cy="2702389"/>
          </a:xfrm>
        </p:spPr>
        <p:txBody>
          <a:bodyPr>
            <a:noAutofit/>
          </a:bodyPr>
          <a:lstStyle/>
          <a:p>
            <a:pPr algn="ctr"/>
            <a:r>
              <a:rPr lang="en-US" sz="4000" dirty="0"/>
              <a:t>Proudly Presenting:  TRTA Unique Journeys</a:t>
            </a:r>
            <a:br>
              <a:rPr lang="en-US" sz="4000" dirty="0"/>
            </a:br>
            <a:br>
              <a:rPr lang="en-US" sz="2400" dirty="0"/>
            </a:br>
            <a:br>
              <a:rPr lang="en-US" sz="4000" dirty="0"/>
            </a:br>
            <a:endParaRPr lang="en-US" sz="4000" dirty="0"/>
          </a:p>
        </p:txBody>
      </p:sp>
      <p:pic>
        <p:nvPicPr>
          <p:cNvPr id="5" name="Picture 4" descr="A city with a dome and buildings&#10;&#10;Description automatically generated with medium confidence">
            <a:extLst>
              <a:ext uri="{FF2B5EF4-FFF2-40B4-BE49-F238E27FC236}">
                <a16:creationId xmlns:a16="http://schemas.microsoft.com/office/drawing/2014/main" id="{EE486F0D-780A-8F96-536E-8298C3C057A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572000" y="191021"/>
            <a:ext cx="4761385" cy="5951730"/>
          </a:xfrm>
          <a:prstGeom prst="rect">
            <a:avLst/>
          </a:prstGeom>
        </p:spPr>
      </p:pic>
      <p:sp>
        <p:nvSpPr>
          <p:cNvPr id="6" name="TextBox 5">
            <a:extLst>
              <a:ext uri="{FF2B5EF4-FFF2-40B4-BE49-F238E27FC236}">
                <a16:creationId xmlns:a16="http://schemas.microsoft.com/office/drawing/2014/main" id="{8307C52B-D8E3-1E82-EA44-0C973596CD33}"/>
              </a:ext>
            </a:extLst>
          </p:cNvPr>
          <p:cNvSpPr txBox="1"/>
          <p:nvPr/>
        </p:nvSpPr>
        <p:spPr>
          <a:xfrm>
            <a:off x="367645" y="2903456"/>
            <a:ext cx="4204355" cy="353943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ED7D31"/>
                </a:solidFill>
                <a:effectLst/>
                <a:uLnTx/>
                <a:uFillTx/>
                <a:latin typeface="Montserrat" panose="00000500000000000000" pitchFamily="2" charset="0"/>
                <a:ea typeface="+mn-ea"/>
                <a:cs typeface="+mn-cs"/>
              </a:rPr>
              <a:t>Exclusively for TRTA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rgbClr val="ED7D31"/>
                </a:solidFill>
                <a:latin typeface="Montserrat" panose="00000500000000000000" pitchFamily="2" charset="0"/>
              </a:rPr>
              <a:t>5</a:t>
            </a:r>
            <a:r>
              <a:rPr kumimoji="0" lang="en-US" sz="3200" b="0" i="0" u="none" strike="noStrike" kern="1200" cap="none" spc="0" normalizeH="0" baseline="0" noProof="0" dirty="0">
                <a:ln>
                  <a:noFill/>
                </a:ln>
                <a:solidFill>
                  <a:srgbClr val="ED7D31"/>
                </a:solidFill>
                <a:effectLst/>
                <a:uLnTx/>
                <a:uFillTx/>
                <a:latin typeface="Montserrat" panose="00000500000000000000" pitchFamily="2" charset="0"/>
                <a:ea typeface="+mn-ea"/>
                <a:cs typeface="+mn-cs"/>
              </a:rPr>
              <a:t> Incredible Trips in 2025</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ED7D31"/>
                </a:solidFill>
                <a:effectLst/>
                <a:uLnTx/>
                <a:uFillTx/>
                <a:latin typeface="Montserrat" panose="00000500000000000000" pitchFamily="2" charset="0"/>
                <a:ea typeface="+mn-ea"/>
                <a:cs typeface="+mn-cs"/>
              </a:rPr>
              <a:t>Coordinated with Boscov’s Travel</a:t>
            </a:r>
          </a:p>
        </p:txBody>
      </p:sp>
      <p:sp>
        <p:nvSpPr>
          <p:cNvPr id="7" name="TextBox 6">
            <a:extLst>
              <a:ext uri="{FF2B5EF4-FFF2-40B4-BE49-F238E27FC236}">
                <a16:creationId xmlns:a16="http://schemas.microsoft.com/office/drawing/2014/main" id="{B89F4EF0-0232-9116-D0BF-3E8CFB7CEE3A}"/>
              </a:ext>
            </a:extLst>
          </p:cNvPr>
          <p:cNvSpPr txBox="1"/>
          <p:nvPr/>
        </p:nvSpPr>
        <p:spPr>
          <a:xfrm>
            <a:off x="9497291" y="5116987"/>
            <a:ext cx="263945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D7D31"/>
                </a:solidFill>
                <a:effectLst/>
                <a:uLnTx/>
                <a:uFillTx/>
                <a:latin typeface="Montserrat" panose="00000500000000000000" pitchFamily="2" charset="0"/>
                <a:ea typeface="+mn-ea"/>
                <a:cs typeface="+mn-cs"/>
              </a:rPr>
              <a:t>Learn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D7D31"/>
                </a:solidFill>
                <a:effectLst/>
                <a:uLnTx/>
                <a:uFillTx/>
                <a:latin typeface="Montserrat" panose="00000500000000000000" pitchFamily="2" charset="0"/>
                <a:ea typeface="+mn-ea"/>
                <a:cs typeface="+mn-cs"/>
              </a:rPr>
              <a:t>Boscovstravel.com/</a:t>
            </a:r>
            <a:r>
              <a:rPr kumimoji="0" lang="en-US" sz="1600" b="0" i="0" u="none" strike="noStrike" kern="1200" cap="none" spc="0" normalizeH="0" baseline="0" noProof="0" dirty="0" err="1">
                <a:ln>
                  <a:noFill/>
                </a:ln>
                <a:solidFill>
                  <a:srgbClr val="ED7D31"/>
                </a:solidFill>
                <a:effectLst/>
                <a:uLnTx/>
                <a:uFillTx/>
                <a:latin typeface="Montserrat" panose="00000500000000000000" pitchFamily="2" charset="0"/>
                <a:ea typeface="+mn-ea"/>
                <a:cs typeface="+mn-cs"/>
              </a:rPr>
              <a:t>trta</a:t>
            </a:r>
            <a:endParaRPr kumimoji="0" lang="en-US" sz="1600" b="0" i="0" u="none" strike="noStrike" kern="1200" cap="none" spc="0" normalizeH="0" baseline="0" noProof="0" dirty="0">
              <a:ln>
                <a:noFill/>
              </a:ln>
              <a:solidFill>
                <a:srgbClr val="ED7D31"/>
              </a:solidFill>
              <a:effectLst/>
              <a:uLnTx/>
              <a:uFillTx/>
              <a:latin typeface="Montserrat" panose="00000500000000000000" pitchFamily="2" charset="0"/>
              <a:ea typeface="+mn-ea"/>
              <a:cs typeface="+mn-cs"/>
            </a:endParaRPr>
          </a:p>
        </p:txBody>
      </p:sp>
      <p:sp>
        <p:nvSpPr>
          <p:cNvPr id="3" name="TextBox 2">
            <a:extLst>
              <a:ext uri="{FF2B5EF4-FFF2-40B4-BE49-F238E27FC236}">
                <a16:creationId xmlns:a16="http://schemas.microsoft.com/office/drawing/2014/main" id="{A9F11DA0-32AE-EAD9-74AE-57694FD7133F}"/>
              </a:ext>
            </a:extLst>
          </p:cNvPr>
          <p:cNvSpPr txBox="1"/>
          <p:nvPr/>
        </p:nvSpPr>
        <p:spPr>
          <a:xfrm>
            <a:off x="9611591" y="1379962"/>
            <a:ext cx="2332759"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7D31"/>
                </a:solidFill>
                <a:effectLst/>
                <a:uLnTx/>
                <a:uFillTx/>
                <a:latin typeface="Montserrat" panose="00000500000000000000" pitchFamily="2" charset="0"/>
                <a:ea typeface="+mn-ea"/>
                <a:cs typeface="+mn-cs"/>
              </a:rPr>
              <a:t>TRTA Members enjoy a discounted rate on each trip!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574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D91510-483D-6C1A-3150-132FE2D66D31}"/>
              </a:ext>
            </a:extLst>
          </p:cNvPr>
          <p:cNvSpPr/>
          <p:nvPr/>
        </p:nvSpPr>
        <p:spPr>
          <a:xfrm>
            <a:off x="0" y="0"/>
            <a:ext cx="12192000" cy="1046167"/>
          </a:xfrm>
          <a:prstGeom prst="rect">
            <a:avLst/>
          </a:prstGeom>
          <a:solidFill>
            <a:srgbClr val="0C49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1">
            <a:extLst>
              <a:ext uri="{FF2B5EF4-FFF2-40B4-BE49-F238E27FC236}">
                <a16:creationId xmlns:a16="http://schemas.microsoft.com/office/drawing/2014/main" id="{F1CBA39A-6B24-09CD-61E0-1589588C0497}"/>
              </a:ext>
            </a:extLst>
          </p:cNvPr>
          <p:cNvSpPr txBox="1">
            <a:spLocks/>
          </p:cNvSpPr>
          <p:nvPr/>
        </p:nvSpPr>
        <p:spPr>
          <a:xfrm>
            <a:off x="2000058" y="288821"/>
            <a:ext cx="8864330" cy="5028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What’s Included in a TRTA Unique Journey?</a:t>
            </a:r>
          </a:p>
        </p:txBody>
      </p:sp>
      <p:pic>
        <p:nvPicPr>
          <p:cNvPr id="1026" name="Picture 2" descr="Gold Boscov's Travel logo">
            <a:extLst>
              <a:ext uri="{FF2B5EF4-FFF2-40B4-BE49-F238E27FC236}">
                <a16:creationId xmlns:a16="http://schemas.microsoft.com/office/drawing/2014/main" id="{AAF5886B-8056-4182-402E-C0A86A0E5E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9208" y="89695"/>
            <a:ext cx="1057275" cy="86677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08C9285A-1663-5F75-3B83-4BABD42F1858}"/>
              </a:ext>
            </a:extLst>
          </p:cNvPr>
          <p:cNvSpPr txBox="1"/>
          <p:nvPr/>
        </p:nvSpPr>
        <p:spPr>
          <a:xfrm>
            <a:off x="333081" y="1519437"/>
            <a:ext cx="6099142" cy="5509200"/>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800" b="1" i="0" u="none" strike="noStrike" kern="1200" cap="none" spc="0" normalizeH="0" baseline="0" noProof="0" dirty="0">
                <a:ln>
                  <a:noFill/>
                </a:ln>
                <a:solidFill>
                  <a:srgbClr val="0C4962"/>
                </a:solidFill>
                <a:effectLst/>
                <a:uLnTx/>
                <a:uFillTx/>
                <a:latin typeface="Montserrat" panose="00000500000000000000" pitchFamily="50" charset="0"/>
                <a:ea typeface="+mn-ea"/>
                <a:cs typeface="+mn-cs"/>
              </a:rPr>
              <a:t>Round Trip Air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2800" b="1" i="0" u="none" strike="noStrike" kern="1200" cap="none" spc="0" normalizeH="0" baseline="0" noProof="0" dirty="0">
              <a:ln>
                <a:noFill/>
              </a:ln>
              <a:solidFill>
                <a:srgbClr val="0C4962"/>
              </a:solidFill>
              <a:effectLst/>
              <a:uLnTx/>
              <a:uFillTx/>
              <a:latin typeface="Montserrat" panose="00000500000000000000" pitchFamily="50"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2800" b="1" i="0" u="none" strike="noStrike" kern="1200" cap="none" spc="0" normalizeH="0" baseline="0" noProof="0" dirty="0">
              <a:ln>
                <a:noFill/>
              </a:ln>
              <a:solidFill>
                <a:srgbClr val="0C4962"/>
              </a:solidFill>
              <a:effectLst/>
              <a:uLnTx/>
              <a:uFillTx/>
              <a:latin typeface="Montserrat" panose="00000500000000000000" pitchFamily="50"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800" b="1" i="0" u="none" strike="noStrike" kern="1200" cap="none" spc="0" normalizeH="0" baseline="0" noProof="0" dirty="0">
                <a:ln>
                  <a:noFill/>
                </a:ln>
                <a:solidFill>
                  <a:srgbClr val="0C4962"/>
                </a:solidFill>
                <a:effectLst/>
                <a:uLnTx/>
                <a:uFillTx/>
                <a:latin typeface="Montserrat" panose="00000500000000000000" pitchFamily="50" charset="0"/>
                <a:ea typeface="+mn-ea"/>
                <a:cs typeface="+mn-cs"/>
              </a:rPr>
              <a:t>First Class or Deluxe Hotel Accommodations</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2800" b="1" i="0" u="none" strike="noStrike" kern="1200" cap="none" spc="0" normalizeH="0" baseline="0" noProof="0" dirty="0">
              <a:ln>
                <a:noFill/>
              </a:ln>
              <a:solidFill>
                <a:srgbClr val="0C4962"/>
              </a:solidFill>
              <a:effectLst/>
              <a:uLnTx/>
              <a:uFillTx/>
              <a:latin typeface="Montserrat" panose="00000500000000000000" pitchFamily="50"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2800" b="1" i="0" u="none" strike="noStrike" kern="1200" cap="none" spc="0" normalizeH="0" baseline="0" noProof="0" dirty="0">
              <a:ln>
                <a:noFill/>
              </a:ln>
              <a:solidFill>
                <a:srgbClr val="0C4962"/>
              </a:solidFill>
              <a:effectLst/>
              <a:uLnTx/>
              <a:uFillTx/>
              <a:latin typeface="Montserrat" panose="00000500000000000000" pitchFamily="50"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800" b="1" i="0" u="none" strike="noStrike" kern="1200" cap="none" spc="0" normalizeH="0" baseline="0" noProof="0" dirty="0">
                <a:ln>
                  <a:noFill/>
                </a:ln>
                <a:solidFill>
                  <a:srgbClr val="0C4962"/>
                </a:solidFill>
                <a:effectLst/>
                <a:uLnTx/>
                <a:uFillTx/>
                <a:latin typeface="Montserrat" panose="00000500000000000000" pitchFamily="50" charset="0"/>
                <a:ea typeface="+mn-ea"/>
                <a:cs typeface="+mn-cs"/>
              </a:rPr>
              <a:t>Deluxe Coach Transportation</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2800" b="1" i="0" u="none" strike="noStrike" kern="1200" cap="none" spc="0" normalizeH="0" baseline="0" noProof="0" dirty="0">
              <a:ln>
                <a:noFill/>
              </a:ln>
              <a:solidFill>
                <a:srgbClr val="0C4962"/>
              </a:solidFill>
              <a:effectLst/>
              <a:uLnTx/>
              <a:uFillTx/>
              <a:latin typeface="Montserrat" panose="00000500000000000000" pitchFamily="50"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2800" b="1" i="0" u="none" strike="noStrike" kern="1200" cap="none" spc="0" normalizeH="0" baseline="0" noProof="0" dirty="0">
              <a:ln>
                <a:noFill/>
              </a:ln>
              <a:solidFill>
                <a:srgbClr val="0C4962"/>
              </a:solidFill>
              <a:effectLst/>
              <a:uLnTx/>
              <a:uFillTx/>
              <a:latin typeface="Montserrat" panose="00000500000000000000" pitchFamily="50"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800" b="1" i="0" u="none" strike="noStrike" kern="1200" cap="none" spc="0" normalizeH="0" baseline="0" noProof="0" dirty="0">
                <a:ln>
                  <a:noFill/>
                </a:ln>
                <a:solidFill>
                  <a:srgbClr val="0C4962"/>
                </a:solidFill>
                <a:effectLst/>
                <a:uLnTx/>
                <a:uFillTx/>
                <a:latin typeface="Montserrat" panose="00000500000000000000" pitchFamily="50" charset="0"/>
                <a:ea typeface="+mn-ea"/>
                <a:cs typeface="+mn-cs"/>
              </a:rPr>
              <a:t>Admissions and Sightseeing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C4962"/>
              </a:solidFill>
              <a:effectLst/>
              <a:uLnTx/>
              <a:uFillTx/>
              <a:latin typeface="Montserrat" panose="000005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B2E7768-F1A1-8B25-32A7-B4EB04F2B255}"/>
              </a:ext>
            </a:extLst>
          </p:cNvPr>
          <p:cNvPicPr>
            <a:picLocks noChangeAspect="1"/>
          </p:cNvPicPr>
          <p:nvPr/>
        </p:nvPicPr>
        <p:blipFill>
          <a:blip r:embed="rId4"/>
          <a:stretch>
            <a:fillRect/>
          </a:stretch>
        </p:blipFill>
        <p:spPr>
          <a:xfrm>
            <a:off x="88981" y="169854"/>
            <a:ext cx="1664301" cy="556586"/>
          </a:xfrm>
          <a:prstGeom prst="rect">
            <a:avLst/>
          </a:prstGeom>
        </p:spPr>
      </p:pic>
      <p:pic>
        <p:nvPicPr>
          <p:cNvPr id="6" name="Picture 5" descr="A white airplane with blue stripe&#10;&#10;Description automatically generated">
            <a:extLst>
              <a:ext uri="{FF2B5EF4-FFF2-40B4-BE49-F238E27FC236}">
                <a16:creationId xmlns:a16="http://schemas.microsoft.com/office/drawing/2014/main" id="{1D81C7D2-BFBE-A9C7-3C15-EA248B09E158}"/>
              </a:ext>
            </a:extLst>
          </p:cNvPr>
          <p:cNvPicPr>
            <a:picLocks noChangeAspect="1"/>
          </p:cNvPicPr>
          <p:nvPr/>
        </p:nvPicPr>
        <p:blipFill>
          <a:blip r:embed="rId5" cstate="screen">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064000" y="1274663"/>
            <a:ext cx="2311400" cy="1083584"/>
          </a:xfrm>
          <a:prstGeom prst="rect">
            <a:avLst/>
          </a:prstGeom>
        </p:spPr>
      </p:pic>
      <p:pic>
        <p:nvPicPr>
          <p:cNvPr id="10" name="Picture 9" descr="A blue round tower with yellow stars and palm trees&#10;&#10;Description automatically generated">
            <a:extLst>
              <a:ext uri="{FF2B5EF4-FFF2-40B4-BE49-F238E27FC236}">
                <a16:creationId xmlns:a16="http://schemas.microsoft.com/office/drawing/2014/main" id="{E558246D-FEBA-3385-7EE3-38B9073E163D}"/>
              </a:ext>
            </a:extLst>
          </p:cNvPr>
          <p:cNvPicPr>
            <a:picLocks noChangeAspect="1"/>
          </p:cNvPicPr>
          <p:nvPr/>
        </p:nvPicPr>
        <p:blipFill>
          <a:blip r:embed="rId7" cstate="screen">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375400" y="2624297"/>
            <a:ext cx="1058795" cy="1430804"/>
          </a:xfrm>
          <a:prstGeom prst="rect">
            <a:avLst/>
          </a:prstGeom>
        </p:spPr>
      </p:pic>
      <p:pic>
        <p:nvPicPr>
          <p:cNvPr id="18" name="Picture 17" descr="A blue bus with black trim&#10;&#10;Description automatically generated">
            <a:extLst>
              <a:ext uri="{FF2B5EF4-FFF2-40B4-BE49-F238E27FC236}">
                <a16:creationId xmlns:a16="http://schemas.microsoft.com/office/drawing/2014/main" id="{46C3B9CC-18FC-0153-0578-1D8A2E79EAC2}"/>
              </a:ext>
            </a:extLst>
          </p:cNvPr>
          <p:cNvPicPr>
            <a:picLocks noChangeAspect="1"/>
          </p:cNvPicPr>
          <p:nvPr/>
        </p:nvPicPr>
        <p:blipFill>
          <a:blip r:embed="rId9" cstate="screen">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6675120" y="4233703"/>
            <a:ext cx="1950597" cy="1001713"/>
          </a:xfrm>
          <a:prstGeom prst="rect">
            <a:avLst/>
          </a:prstGeom>
        </p:spPr>
      </p:pic>
      <p:pic>
        <p:nvPicPr>
          <p:cNvPr id="20" name="Picture 19" descr="A gold ticket with black text&#10;&#10;Description automatically generated">
            <a:extLst>
              <a:ext uri="{FF2B5EF4-FFF2-40B4-BE49-F238E27FC236}">
                <a16:creationId xmlns:a16="http://schemas.microsoft.com/office/drawing/2014/main" id="{92DD9B4B-9F83-405C-252E-D8F029BC03A2}"/>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6913686" y="5533887"/>
            <a:ext cx="1366713" cy="733055"/>
          </a:xfrm>
          <a:prstGeom prst="rect">
            <a:avLst/>
          </a:prstGeom>
        </p:spPr>
      </p:pic>
      <p:pic>
        <p:nvPicPr>
          <p:cNvPr id="22" name="Picture 21" descr="A text with flames on it&#10;&#10;Description automatically generated with medium confidence">
            <a:extLst>
              <a:ext uri="{FF2B5EF4-FFF2-40B4-BE49-F238E27FC236}">
                <a16:creationId xmlns:a16="http://schemas.microsoft.com/office/drawing/2014/main" id="{7CB8A015-D956-5983-0A33-52A87A15B255}"/>
              </a:ext>
            </a:extLst>
          </p:cNvPr>
          <p:cNvPicPr>
            <a:picLocks noChangeAspect="1"/>
          </p:cNvPicPr>
          <p:nvPr/>
        </p:nvPicPr>
        <p:blipFill>
          <a:blip r:embed="rId13" cstate="screen">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10163142" y="2262401"/>
            <a:ext cx="1334497" cy="943531"/>
          </a:xfrm>
          <a:prstGeom prst="rect">
            <a:avLst/>
          </a:prstGeom>
        </p:spPr>
      </p:pic>
      <p:sp>
        <p:nvSpPr>
          <p:cNvPr id="23" name="TextBox 22">
            <a:extLst>
              <a:ext uri="{FF2B5EF4-FFF2-40B4-BE49-F238E27FC236}">
                <a16:creationId xmlns:a16="http://schemas.microsoft.com/office/drawing/2014/main" id="{1E63E6B6-30B5-41FA-5302-CD6C8F3B2821}"/>
              </a:ext>
            </a:extLst>
          </p:cNvPr>
          <p:cNvSpPr txBox="1"/>
          <p:nvPr/>
        </p:nvSpPr>
        <p:spPr>
          <a:xfrm>
            <a:off x="7195434" y="4612639"/>
            <a:ext cx="71412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TRTA</a:t>
            </a:r>
          </a:p>
        </p:txBody>
      </p:sp>
      <p:sp>
        <p:nvSpPr>
          <p:cNvPr id="25" name="TextBox 24">
            <a:extLst>
              <a:ext uri="{FF2B5EF4-FFF2-40B4-BE49-F238E27FC236}">
                <a16:creationId xmlns:a16="http://schemas.microsoft.com/office/drawing/2014/main" id="{2EE23716-AFD8-842C-172F-1129C3EB25AC}"/>
              </a:ext>
            </a:extLst>
          </p:cNvPr>
          <p:cNvSpPr txBox="1"/>
          <p:nvPr/>
        </p:nvSpPr>
        <p:spPr>
          <a:xfrm>
            <a:off x="9063990" y="3339699"/>
            <a:ext cx="3128010" cy="1815882"/>
          </a:xfrm>
          <a:prstGeom prst="rect">
            <a:avLst/>
          </a:prstGeom>
          <a:noFill/>
        </p:spPr>
        <p:txBody>
          <a:bodyPr wrap="square">
            <a:spAutoFit/>
          </a:bodyPr>
          <a:lstStyle/>
          <a:p>
            <a:pPr marL="457200" marR="0" lvl="0" indent="-45720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800" b="1" i="0" u="none" strike="noStrike" kern="1200" cap="none" spc="0" normalizeH="0" baseline="0" noProof="0" dirty="0">
                <a:ln>
                  <a:noFill/>
                </a:ln>
                <a:solidFill>
                  <a:srgbClr val="0C4962"/>
                </a:solidFill>
                <a:effectLst/>
                <a:uLnTx/>
                <a:uFillTx/>
                <a:latin typeface="Montserrat" panose="00000500000000000000" pitchFamily="50" charset="0"/>
                <a:ea typeface="+mn-ea"/>
                <a:cs typeface="+mn-cs"/>
              </a:rPr>
              <a:t>Much More Depending Upon </a:t>
            </a:r>
            <a:r>
              <a:rPr kumimoji="0" lang="en-US" sz="2800" b="1" i="0" u="none" strike="noStrike" kern="1200" cap="none" spc="0" normalizeH="0" baseline="0" noProof="0" dirty="0" err="1">
                <a:ln>
                  <a:noFill/>
                </a:ln>
                <a:solidFill>
                  <a:srgbClr val="0C4962"/>
                </a:solidFill>
                <a:effectLst/>
                <a:uLnTx/>
                <a:uFillTx/>
                <a:latin typeface="Montserrat" panose="00000500000000000000" pitchFamily="50" charset="0"/>
                <a:ea typeface="+mn-ea"/>
                <a:cs typeface="+mn-cs"/>
              </a:rPr>
              <a:t>th</a:t>
            </a:r>
            <a:r>
              <a:rPr kumimoji="0" lang="en-US" sz="2800" b="1" i="0" u="none" strike="noStrike" kern="1200" cap="none" spc="0" normalizeH="0" baseline="0" noProof="0" dirty="0">
                <a:ln>
                  <a:noFill/>
                </a:ln>
                <a:solidFill>
                  <a:srgbClr val="0C4962"/>
                </a:solidFill>
                <a:effectLst/>
                <a:uLnTx/>
                <a:uFillTx/>
                <a:latin typeface="Montserrat" panose="00000500000000000000" pitchFamily="50" charset="0"/>
                <a:ea typeface="+mn-ea"/>
                <a:cs typeface="+mn-cs"/>
              </a:rPr>
              <a:t>e Trip!</a:t>
            </a:r>
          </a:p>
        </p:txBody>
      </p:sp>
    </p:spTree>
    <p:extLst>
      <p:ext uri="{BB962C8B-B14F-4D97-AF65-F5344CB8AC3E}">
        <p14:creationId xmlns:p14="http://schemas.microsoft.com/office/powerpoint/2010/main" val="4050872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D91510-483D-6C1A-3150-132FE2D66D31}"/>
              </a:ext>
            </a:extLst>
          </p:cNvPr>
          <p:cNvSpPr/>
          <p:nvPr/>
        </p:nvSpPr>
        <p:spPr>
          <a:xfrm>
            <a:off x="0" y="0"/>
            <a:ext cx="12192000" cy="1046167"/>
          </a:xfrm>
          <a:prstGeom prst="rect">
            <a:avLst/>
          </a:prstGeom>
          <a:solidFill>
            <a:srgbClr val="0C49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1">
            <a:extLst>
              <a:ext uri="{FF2B5EF4-FFF2-40B4-BE49-F238E27FC236}">
                <a16:creationId xmlns:a16="http://schemas.microsoft.com/office/drawing/2014/main" id="{F1CBA39A-6B24-09CD-61E0-1589588C0497}"/>
              </a:ext>
            </a:extLst>
          </p:cNvPr>
          <p:cNvSpPr txBox="1">
            <a:spLocks/>
          </p:cNvSpPr>
          <p:nvPr/>
        </p:nvSpPr>
        <p:spPr>
          <a:xfrm>
            <a:off x="2000058" y="288821"/>
            <a:ext cx="8864330" cy="5028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2025 Unique Journeys – Start Planning Now</a:t>
            </a:r>
          </a:p>
        </p:txBody>
      </p:sp>
      <p:pic>
        <p:nvPicPr>
          <p:cNvPr id="1026" name="Picture 2" descr="Gold Boscov's Travel logo">
            <a:extLst>
              <a:ext uri="{FF2B5EF4-FFF2-40B4-BE49-F238E27FC236}">
                <a16:creationId xmlns:a16="http://schemas.microsoft.com/office/drawing/2014/main" id="{AAF5886B-8056-4182-402E-C0A86A0E5E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9208" y="89695"/>
            <a:ext cx="1057275" cy="8667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B2E7768-F1A1-8B25-32A7-B4EB04F2B255}"/>
              </a:ext>
            </a:extLst>
          </p:cNvPr>
          <p:cNvPicPr>
            <a:picLocks noChangeAspect="1"/>
          </p:cNvPicPr>
          <p:nvPr/>
        </p:nvPicPr>
        <p:blipFill>
          <a:blip r:embed="rId4"/>
          <a:stretch>
            <a:fillRect/>
          </a:stretch>
        </p:blipFill>
        <p:spPr>
          <a:xfrm>
            <a:off x="88981" y="169854"/>
            <a:ext cx="1664301" cy="556586"/>
          </a:xfrm>
          <a:prstGeom prst="rect">
            <a:avLst/>
          </a:prstGeom>
        </p:spPr>
      </p:pic>
      <p:pic>
        <p:nvPicPr>
          <p:cNvPr id="7" name="Picture 6">
            <a:extLst>
              <a:ext uri="{FF2B5EF4-FFF2-40B4-BE49-F238E27FC236}">
                <a16:creationId xmlns:a16="http://schemas.microsoft.com/office/drawing/2014/main" id="{2175941C-7909-16A3-EEBD-39BE519A7B80}"/>
              </a:ext>
            </a:extLst>
          </p:cNvPr>
          <p:cNvPicPr>
            <a:picLocks noChangeAspect="1"/>
          </p:cNvPicPr>
          <p:nvPr/>
        </p:nvPicPr>
        <p:blipFill>
          <a:blip r:embed="rId5"/>
          <a:stretch>
            <a:fillRect/>
          </a:stretch>
        </p:blipFill>
        <p:spPr>
          <a:xfrm>
            <a:off x="494101" y="1060617"/>
            <a:ext cx="10964805" cy="2972215"/>
          </a:xfrm>
          <a:prstGeom prst="rect">
            <a:avLst/>
          </a:prstGeom>
        </p:spPr>
      </p:pic>
      <p:pic>
        <p:nvPicPr>
          <p:cNvPr id="9" name="Picture 8">
            <a:extLst>
              <a:ext uri="{FF2B5EF4-FFF2-40B4-BE49-F238E27FC236}">
                <a16:creationId xmlns:a16="http://schemas.microsoft.com/office/drawing/2014/main" id="{883D29C7-1A7F-45A2-EE39-02045E6B190C}"/>
              </a:ext>
            </a:extLst>
          </p:cNvPr>
          <p:cNvPicPr>
            <a:picLocks noChangeAspect="1"/>
          </p:cNvPicPr>
          <p:nvPr/>
        </p:nvPicPr>
        <p:blipFill>
          <a:blip r:embed="rId6"/>
          <a:stretch>
            <a:fillRect/>
          </a:stretch>
        </p:blipFill>
        <p:spPr>
          <a:xfrm>
            <a:off x="2228659" y="4032832"/>
            <a:ext cx="6759478" cy="2811308"/>
          </a:xfrm>
          <a:prstGeom prst="rect">
            <a:avLst/>
          </a:prstGeom>
        </p:spPr>
      </p:pic>
    </p:spTree>
    <p:extLst>
      <p:ext uri="{BB962C8B-B14F-4D97-AF65-F5344CB8AC3E}">
        <p14:creationId xmlns:p14="http://schemas.microsoft.com/office/powerpoint/2010/main" val="3150750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816</TotalTime>
  <Words>4047</Words>
  <Application>Microsoft Macintosh PowerPoint</Application>
  <PresentationFormat>Widescreen</PresentationFormat>
  <Paragraphs>350</Paragraphs>
  <Slides>24</Slides>
  <Notes>22</Notes>
  <HiddenSlides>1</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24</vt:i4>
      </vt:variant>
    </vt:vector>
  </HeadingPairs>
  <TitlesOfParts>
    <vt:vector size="36" baseType="lpstr">
      <vt:lpstr>Aptos</vt:lpstr>
      <vt:lpstr>Aptos Display</vt:lpstr>
      <vt:lpstr>Arial</vt:lpstr>
      <vt:lpstr>Calibri</vt:lpstr>
      <vt:lpstr>Calibri Light</vt:lpstr>
      <vt:lpstr>inherit</vt:lpstr>
      <vt:lpstr>Montserrat</vt:lpstr>
      <vt:lpstr>Symbol</vt:lpstr>
      <vt:lpstr>Times New Roman</vt:lpstr>
      <vt:lpstr>Wingdings</vt:lpstr>
      <vt:lpstr>1_Office Theme</vt:lpstr>
      <vt:lpstr>Office Theme</vt:lpstr>
      <vt:lpstr>What’s New For TRTA Members </vt:lpstr>
      <vt:lpstr>PowerPoint Presentation</vt:lpstr>
      <vt:lpstr>PowerPoint Presentation</vt:lpstr>
      <vt:lpstr>PowerPoint Presentation</vt:lpstr>
      <vt:lpstr>PowerPoint Presentation</vt:lpstr>
      <vt:lpstr>PowerPoint Presentation</vt:lpstr>
      <vt:lpstr>Proudly Presenting:  TRTA Unique Journeys   </vt:lpstr>
      <vt:lpstr>PowerPoint Presentation</vt:lpstr>
      <vt:lpstr>PowerPoint Presentation</vt:lpstr>
      <vt:lpstr>PowerPoint Presentation</vt:lpstr>
      <vt:lpstr>PowerPoint Presentation</vt:lpstr>
      <vt:lpstr>PowerPoint Presentation</vt:lpstr>
      <vt:lpstr>PowerPoint Presentation</vt:lpstr>
      <vt:lpstr>Dental Plan Comparison | 1 of 2</vt:lpstr>
      <vt:lpstr>Plan Comparison | 2 of 2</vt:lpstr>
      <vt:lpstr>PowerPoint Presentation</vt:lpstr>
      <vt:lpstr>Vision Plan Comparison</vt:lpstr>
      <vt:lpstr>Importance of Vision Network &amp; Discounts</vt:lpstr>
      <vt:lpstr>Key Takeaways</vt:lpstr>
      <vt:lpstr>Who to Call</vt:lpstr>
      <vt:lpstr>PowerPoint Presentation</vt:lpstr>
      <vt:lpstr>PowerPoint Presentation</vt:lpstr>
      <vt:lpstr>Assest Protection Plan</vt:lpstr>
      <vt:lpstr>Find out the details – schedule a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For TRTA Members </dc:title>
  <dc:creator>Jon Green</dc:creator>
  <cp:lastModifiedBy>D'Anna Baucom</cp:lastModifiedBy>
  <cp:revision>11</cp:revision>
  <dcterms:created xsi:type="dcterms:W3CDTF">2024-08-02T16:19:36Z</dcterms:created>
  <dcterms:modified xsi:type="dcterms:W3CDTF">2024-09-20T16:21:08Z</dcterms:modified>
</cp:coreProperties>
</file>